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94" r:id="rId2"/>
    <p:sldId id="295" r:id="rId3"/>
    <p:sldId id="290" r:id="rId4"/>
    <p:sldId id="277" r:id="rId5"/>
    <p:sldId id="276" r:id="rId6"/>
    <p:sldId id="292" r:id="rId7"/>
    <p:sldId id="293" r:id="rId8"/>
    <p:sldId id="291" r:id="rId9"/>
    <p:sldId id="279" r:id="rId10"/>
    <p:sldId id="301" r:id="rId11"/>
    <p:sldId id="304" r:id="rId12"/>
    <p:sldId id="280" r:id="rId13"/>
    <p:sldId id="281" r:id="rId14"/>
    <p:sldId id="306" r:id="rId15"/>
    <p:sldId id="285" r:id="rId16"/>
    <p:sldId id="307" r:id="rId17"/>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B3503"/>
    <a:srgbClr val="FEEB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7" autoAdjust="0"/>
    <p:restoredTop sz="65709" autoAdjust="0"/>
  </p:normalViewPr>
  <p:slideViewPr>
    <p:cSldViewPr>
      <p:cViewPr varScale="1">
        <p:scale>
          <a:sx n="48" d="100"/>
          <a:sy n="48" d="100"/>
        </p:scale>
        <p:origin x="1740" y="4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p:cViewPr varScale="1">
        <p:scale>
          <a:sx n="74" d="100"/>
          <a:sy n="74" d="100"/>
        </p:scale>
        <p:origin x="1596"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Owner\Documents\A%20Current%20Clients\MOF%20FREP\2015%20Mar%2024-25%20DCR%20Training\coast%20for%20Tripp%20%20march%20201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Owner\Documents\A%20Current%20Clients\MOF%20FREP\2011%20Reference%20Stream%20Project\1Aug%2027%20Final%20Reference%20Streams%20-%20for%20DT%20with%20buffer%20width,%20BEC,%20UTM%20and%20masl.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Owner\Documents\A%20Current%20Clients\MOF%20FREP\2015%20Mar%2024-25%20DCR%20Training\No%20Causes%20by%20Region.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C:\Users\Owner\Documents\A%20Current%20Clients\MOF%20FREP\2015%20Mar%2024-25%20DCR%20Training\No%20Causes%20by%20Region.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Owner\Documents\A%20Current%20Clients\MOF%20FREP\2015%20Mar%2024-25%20DCR%20Training\coast%20for%20Tripp%20%20march%202015.xlsx"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Owner\Documents\A%20Current%20Clients\MOF%20FREP\2015%20Mar%2024-25%20DCR%20Training\coast%20for%20Tripp%20%20march%202015.xlsx"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Owner\Documents\A%20Current%20Clients\MOF%20FREP\2015%20Mar%2024-25%20DCR%20Training\coast%20for%20Tripp%20%20march%202015.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accent1"/>
                </a:solidFill>
                <a:latin typeface="+mn-lt"/>
                <a:ea typeface="+mn-ea"/>
                <a:cs typeface="+mn-cs"/>
              </a:defRPr>
            </a:pPr>
            <a:r>
              <a:rPr lang="en-CA" sz="2800" dirty="0">
                <a:solidFill>
                  <a:schemeClr val="accent1"/>
                </a:solidFill>
              </a:rPr>
              <a:t>Licensee Legend</a:t>
            </a:r>
          </a:p>
        </c:rich>
      </c:tx>
      <c:layout>
        <c:manualLayout>
          <c:xMode val="edge"/>
          <c:yMode val="edge"/>
          <c:x val="0.37197575052728304"/>
          <c:y val="1.93236714975845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0.23743485242630899"/>
          <c:y val="0.19703107763703451"/>
          <c:w val="0.63275958414489364"/>
          <c:h val="0.61251226748830312"/>
        </c:manualLayout>
      </c:layout>
      <c:barChart>
        <c:barDir val="col"/>
        <c:grouping val="clustered"/>
        <c:varyColors val="0"/>
        <c:ser>
          <c:idx val="0"/>
          <c:order val="0"/>
          <c:tx>
            <c:strRef>
              <c:f>'stream classes'!$Q$1</c:f>
              <c:strCache>
                <c:ptCount val="1"/>
                <c:pt idx="0">
                  <c:v>W</c:v>
                </c:pt>
              </c:strCache>
            </c:strRef>
          </c:tx>
          <c:spPr>
            <a:solidFill>
              <a:schemeClr val="accent1"/>
            </a:solidFill>
            <a:ln>
              <a:noFill/>
            </a:ln>
            <a:effectLst/>
          </c:spPr>
          <c:invertIfNegative val="0"/>
          <c:cat>
            <c:strRef>
              <c:f>'stream classes'!$P$2:$P$7</c:f>
              <c:strCache>
                <c:ptCount val="6"/>
                <c:pt idx="0">
                  <c:v>S1</c:v>
                </c:pt>
                <c:pt idx="1">
                  <c:v>S2</c:v>
                </c:pt>
                <c:pt idx="2">
                  <c:v>S3</c:v>
                </c:pt>
                <c:pt idx="3">
                  <c:v>S4</c:v>
                </c:pt>
                <c:pt idx="4">
                  <c:v>S5</c:v>
                </c:pt>
                <c:pt idx="5">
                  <c:v>S6</c:v>
                </c:pt>
              </c:strCache>
            </c:strRef>
          </c:cat>
          <c:val>
            <c:numRef>
              <c:f>'stream classes'!$Q$2:$Q$7</c:f>
              <c:numCache>
                <c:formatCode>0%</c:formatCode>
                <c:ptCount val="6"/>
                <c:pt idx="0">
                  <c:v>0</c:v>
                </c:pt>
                <c:pt idx="1">
                  <c:v>9.8901098901098897E-2</c:v>
                </c:pt>
                <c:pt idx="2">
                  <c:v>0.13186813186813187</c:v>
                </c:pt>
                <c:pt idx="3">
                  <c:v>4.3956043956043959E-2</c:v>
                </c:pt>
                <c:pt idx="4">
                  <c:v>0.2087912087912088</c:v>
                </c:pt>
                <c:pt idx="5">
                  <c:v>0.51648351648351654</c:v>
                </c:pt>
              </c:numCache>
            </c:numRef>
          </c:val>
          <c:extLst>
            <c:ext xmlns:c16="http://schemas.microsoft.com/office/drawing/2014/chart" uri="{C3380CC4-5D6E-409C-BE32-E72D297353CC}">
              <c16:uniqueId val="{00000000-6D4E-4880-B205-CE9D983FA191}"/>
            </c:ext>
          </c:extLst>
        </c:ser>
        <c:ser>
          <c:idx val="1"/>
          <c:order val="1"/>
          <c:tx>
            <c:strRef>
              <c:f>'stream classes'!$R$1</c:f>
              <c:strCache>
                <c:ptCount val="1"/>
                <c:pt idx="0">
                  <c:v>X</c:v>
                </c:pt>
              </c:strCache>
            </c:strRef>
          </c:tx>
          <c:spPr>
            <a:solidFill>
              <a:schemeClr val="accent2"/>
            </a:solidFill>
            <a:ln>
              <a:noFill/>
            </a:ln>
            <a:effectLst/>
          </c:spPr>
          <c:invertIfNegative val="0"/>
          <c:cat>
            <c:strRef>
              <c:f>'stream classes'!$P$2:$P$7</c:f>
              <c:strCache>
                <c:ptCount val="6"/>
                <c:pt idx="0">
                  <c:v>S1</c:v>
                </c:pt>
                <c:pt idx="1">
                  <c:v>S2</c:v>
                </c:pt>
                <c:pt idx="2">
                  <c:v>S3</c:v>
                </c:pt>
                <c:pt idx="3">
                  <c:v>S4</c:v>
                </c:pt>
                <c:pt idx="4">
                  <c:v>S5</c:v>
                </c:pt>
                <c:pt idx="5">
                  <c:v>S6</c:v>
                </c:pt>
              </c:strCache>
            </c:strRef>
          </c:cat>
          <c:val>
            <c:numRef>
              <c:f>'stream classes'!$R$2:$R$7</c:f>
              <c:numCache>
                <c:formatCode>0%</c:formatCode>
                <c:ptCount val="6"/>
                <c:pt idx="0">
                  <c:v>0</c:v>
                </c:pt>
                <c:pt idx="1">
                  <c:v>4.9180327868852458E-2</c:v>
                </c:pt>
                <c:pt idx="2">
                  <c:v>8.1967213114754092E-2</c:v>
                </c:pt>
                <c:pt idx="3">
                  <c:v>1.6393442622950821E-2</c:v>
                </c:pt>
                <c:pt idx="4">
                  <c:v>0.24590163934426229</c:v>
                </c:pt>
                <c:pt idx="5">
                  <c:v>0.60655737704918034</c:v>
                </c:pt>
              </c:numCache>
            </c:numRef>
          </c:val>
          <c:extLst>
            <c:ext xmlns:c16="http://schemas.microsoft.com/office/drawing/2014/chart" uri="{C3380CC4-5D6E-409C-BE32-E72D297353CC}">
              <c16:uniqueId val="{00000001-6D4E-4880-B205-CE9D983FA191}"/>
            </c:ext>
          </c:extLst>
        </c:ser>
        <c:ser>
          <c:idx val="2"/>
          <c:order val="2"/>
          <c:tx>
            <c:strRef>
              <c:f>'stream classes'!$S$1</c:f>
              <c:strCache>
                <c:ptCount val="1"/>
                <c:pt idx="0">
                  <c:v>Y</c:v>
                </c:pt>
              </c:strCache>
            </c:strRef>
          </c:tx>
          <c:spPr>
            <a:solidFill>
              <a:schemeClr val="accent3"/>
            </a:solidFill>
            <a:ln>
              <a:noFill/>
            </a:ln>
            <a:effectLst/>
          </c:spPr>
          <c:invertIfNegative val="0"/>
          <c:cat>
            <c:strRef>
              <c:f>'stream classes'!$P$2:$P$7</c:f>
              <c:strCache>
                <c:ptCount val="6"/>
                <c:pt idx="0">
                  <c:v>S1</c:v>
                </c:pt>
                <c:pt idx="1">
                  <c:v>S2</c:v>
                </c:pt>
                <c:pt idx="2">
                  <c:v>S3</c:v>
                </c:pt>
                <c:pt idx="3">
                  <c:v>S4</c:v>
                </c:pt>
                <c:pt idx="4">
                  <c:v>S5</c:v>
                </c:pt>
                <c:pt idx="5">
                  <c:v>S6</c:v>
                </c:pt>
              </c:strCache>
            </c:strRef>
          </c:cat>
          <c:val>
            <c:numRef>
              <c:f>'stream classes'!$S$2:$S$7</c:f>
              <c:numCache>
                <c:formatCode>0%</c:formatCode>
                <c:ptCount val="6"/>
                <c:pt idx="0">
                  <c:v>0</c:v>
                </c:pt>
                <c:pt idx="1">
                  <c:v>5.128205128205128E-2</c:v>
                </c:pt>
                <c:pt idx="2">
                  <c:v>0.12820512820512819</c:v>
                </c:pt>
                <c:pt idx="3">
                  <c:v>5.128205128205128E-2</c:v>
                </c:pt>
                <c:pt idx="4">
                  <c:v>0.15384615384615385</c:v>
                </c:pt>
                <c:pt idx="5">
                  <c:v>0.61538461538461542</c:v>
                </c:pt>
              </c:numCache>
            </c:numRef>
          </c:val>
          <c:extLst>
            <c:ext xmlns:c16="http://schemas.microsoft.com/office/drawing/2014/chart" uri="{C3380CC4-5D6E-409C-BE32-E72D297353CC}">
              <c16:uniqueId val="{00000002-6D4E-4880-B205-CE9D983FA191}"/>
            </c:ext>
          </c:extLst>
        </c:ser>
        <c:ser>
          <c:idx val="3"/>
          <c:order val="3"/>
          <c:tx>
            <c:strRef>
              <c:f>'stream classes'!$T$1</c:f>
              <c:strCache>
                <c:ptCount val="1"/>
                <c:pt idx="0">
                  <c:v>Z</c:v>
                </c:pt>
              </c:strCache>
            </c:strRef>
          </c:tx>
          <c:spPr>
            <a:solidFill>
              <a:schemeClr val="accent4"/>
            </a:solidFill>
            <a:ln>
              <a:noFill/>
            </a:ln>
            <a:effectLst/>
          </c:spPr>
          <c:invertIfNegative val="0"/>
          <c:cat>
            <c:strRef>
              <c:f>'stream classes'!$P$2:$P$7</c:f>
              <c:strCache>
                <c:ptCount val="6"/>
                <c:pt idx="0">
                  <c:v>S1</c:v>
                </c:pt>
                <c:pt idx="1">
                  <c:v>S2</c:v>
                </c:pt>
                <c:pt idx="2">
                  <c:v>S3</c:v>
                </c:pt>
                <c:pt idx="3">
                  <c:v>S4</c:v>
                </c:pt>
                <c:pt idx="4">
                  <c:v>S5</c:v>
                </c:pt>
                <c:pt idx="5">
                  <c:v>S6</c:v>
                </c:pt>
              </c:strCache>
            </c:strRef>
          </c:cat>
          <c:val>
            <c:numRef>
              <c:f>'stream classes'!$T$2:$T$7</c:f>
              <c:numCache>
                <c:formatCode>0%</c:formatCode>
                <c:ptCount val="6"/>
                <c:pt idx="0">
                  <c:v>2.6455026455026454E-2</c:v>
                </c:pt>
                <c:pt idx="1">
                  <c:v>0.1111111111111111</c:v>
                </c:pt>
                <c:pt idx="2">
                  <c:v>0.12169312169312169</c:v>
                </c:pt>
                <c:pt idx="3">
                  <c:v>4.7619047619047616E-2</c:v>
                </c:pt>
                <c:pt idx="4">
                  <c:v>0.14285714285714285</c:v>
                </c:pt>
                <c:pt idx="5">
                  <c:v>0.55026455026455023</c:v>
                </c:pt>
              </c:numCache>
            </c:numRef>
          </c:val>
          <c:extLst>
            <c:ext xmlns:c16="http://schemas.microsoft.com/office/drawing/2014/chart" uri="{C3380CC4-5D6E-409C-BE32-E72D297353CC}">
              <c16:uniqueId val="{00000003-6D4E-4880-B205-CE9D983FA191}"/>
            </c:ext>
          </c:extLst>
        </c:ser>
        <c:dLbls>
          <c:showLegendKey val="0"/>
          <c:showVal val="0"/>
          <c:showCatName val="0"/>
          <c:showSerName val="0"/>
          <c:showPercent val="0"/>
          <c:showBubbleSize val="0"/>
        </c:dLbls>
        <c:gapWidth val="219"/>
        <c:overlap val="-27"/>
        <c:axId val="337078488"/>
        <c:axId val="337079272"/>
      </c:barChart>
      <c:catAx>
        <c:axId val="337078488"/>
        <c:scaling>
          <c:orientation val="minMax"/>
        </c:scaling>
        <c:delete val="0"/>
        <c:axPos val="b"/>
        <c:title>
          <c:tx>
            <c:rich>
              <a:bodyPr rot="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r>
                  <a:rPr lang="en-CA" sz="3200">
                    <a:solidFill>
                      <a:schemeClr val="accent1"/>
                    </a:solidFill>
                  </a:rPr>
                  <a:t>Stream Class</a:t>
                </a:r>
              </a:p>
            </c:rich>
          </c:tx>
          <c:layout>
            <c:manualLayout>
              <c:xMode val="edge"/>
              <c:yMode val="edge"/>
              <c:x val="0.39769330594737984"/>
              <c:y val="0.89723154170946018"/>
            </c:manualLayout>
          </c:layout>
          <c:overlay val="0"/>
          <c:spPr>
            <a:noFill/>
            <a:ln>
              <a:noFill/>
            </a:ln>
            <a:effectLst/>
          </c:spPr>
          <c:txPr>
            <a:bodyPr rot="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accent1"/>
                </a:solidFill>
                <a:latin typeface="+mn-lt"/>
                <a:ea typeface="+mn-ea"/>
                <a:cs typeface="+mn-cs"/>
              </a:defRPr>
            </a:pPr>
            <a:endParaRPr lang="en-US"/>
          </a:p>
        </c:txPr>
        <c:crossAx val="337079272"/>
        <c:crosses val="autoZero"/>
        <c:auto val="1"/>
        <c:lblAlgn val="ctr"/>
        <c:lblOffset val="100"/>
        <c:noMultiLvlLbl val="0"/>
      </c:catAx>
      <c:valAx>
        <c:axId val="3370792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3200" b="0" i="0" u="none" strike="noStrike" kern="1200" baseline="0">
                    <a:solidFill>
                      <a:schemeClr val="accent1"/>
                    </a:solidFill>
                    <a:latin typeface="+mn-lt"/>
                    <a:ea typeface="+mn-ea"/>
                    <a:cs typeface="+mn-cs"/>
                  </a:defRPr>
                </a:pPr>
                <a:r>
                  <a:rPr lang="en-CA" sz="3200" b="0" i="0" baseline="0">
                    <a:solidFill>
                      <a:schemeClr val="accent1"/>
                    </a:solidFill>
                    <a:effectLst/>
                  </a:rPr>
                  <a:t>% of Sample</a:t>
                </a:r>
                <a:endParaRPr lang="en-CA" sz="3200">
                  <a:solidFill>
                    <a:schemeClr val="accent1"/>
                  </a:solidFill>
                  <a:effectLst/>
                </a:endParaRPr>
              </a:p>
            </c:rich>
          </c:tx>
          <c:layout>
            <c:manualLayout>
              <c:xMode val="edge"/>
              <c:yMode val="edge"/>
              <c:x val="5.2242642410536437E-2"/>
              <c:y val="0.33702518163490436"/>
            </c:manualLayout>
          </c:layout>
          <c:overlay val="0"/>
          <c:spPr>
            <a:noFill/>
            <a:ln>
              <a:noFill/>
            </a:ln>
            <a:effectLst/>
          </c:spPr>
          <c:txPr>
            <a:bodyPr rot="-5400000" spcFirstLastPara="1" vertOverflow="ellipsis" vert="horz" wrap="square" anchor="ctr" anchorCtr="1"/>
            <a:lstStyle/>
            <a:p>
              <a:pPr>
                <a:defRPr sz="3200" b="0" i="0" u="none" strike="noStrike" kern="1200" baseline="0">
                  <a:solidFill>
                    <a:schemeClr val="accent1"/>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accent1"/>
                </a:solidFill>
                <a:latin typeface="+mn-lt"/>
                <a:ea typeface="+mn-ea"/>
                <a:cs typeface="+mn-cs"/>
              </a:defRPr>
            </a:pPr>
            <a:endParaRPr lang="en-US"/>
          </a:p>
        </c:txPr>
        <c:crossAx val="337078488"/>
        <c:crosses val="autoZero"/>
        <c:crossBetween val="between"/>
      </c:valAx>
      <c:spPr>
        <a:noFill/>
        <a:ln>
          <a:noFill/>
        </a:ln>
        <a:effectLst/>
      </c:spPr>
    </c:plotArea>
    <c:legend>
      <c:legendPos val="b"/>
      <c:layout>
        <c:manualLayout>
          <c:xMode val="edge"/>
          <c:yMode val="edge"/>
          <c:x val="0.34458224859113806"/>
          <c:y val="8.9546578416828337E-2"/>
          <c:w val="0.33760823960736386"/>
          <c:h val="0.1018785423561185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328371389878953"/>
          <c:y val="4.9284514364304352E-2"/>
          <c:w val="0.70268011333543168"/>
          <c:h val="0.71344778741059423"/>
        </c:manualLayout>
      </c:layout>
      <c:barChart>
        <c:barDir val="col"/>
        <c:grouping val="clustered"/>
        <c:varyColors val="0"/>
        <c:ser>
          <c:idx val="0"/>
          <c:order val="0"/>
          <c:tx>
            <c:strRef>
              <c:f>Sheet1!$B$1</c:f>
              <c:strCache>
                <c:ptCount val="1"/>
                <c:pt idx="0">
                  <c:v>Number of Stream Reaches</c:v>
                </c:pt>
              </c:strCache>
            </c:strRef>
          </c:tx>
          <c:invertIfNegative val="0"/>
          <c:dLbls>
            <c:spPr>
              <a:noFill/>
              <a:ln>
                <a:noFill/>
              </a:ln>
              <a:effectLst/>
            </c:spPr>
            <c:txPr>
              <a:bodyPr/>
              <a:lstStyle/>
              <a:p>
                <a:pPr>
                  <a:defRPr sz="20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Lit>
              <c:formatCode>General</c:formatCode>
              <c:ptCount val="7"/>
              <c:pt idx="0">
                <c:v>0</c:v>
              </c:pt>
              <c:pt idx="1">
                <c:v>1</c:v>
              </c:pt>
              <c:pt idx="2">
                <c:v>2</c:v>
              </c:pt>
              <c:pt idx="3">
                <c:v>3</c:v>
              </c:pt>
              <c:pt idx="4">
                <c:v>4</c:v>
              </c:pt>
              <c:pt idx="5">
                <c:v>5</c:v>
              </c:pt>
              <c:pt idx="6">
                <c:v>6</c:v>
              </c:pt>
            </c:numLit>
          </c:cat>
          <c:val>
            <c:numRef>
              <c:f>Sheet1!$B$2:$B$8</c:f>
              <c:numCache>
                <c:formatCode>General</c:formatCode>
                <c:ptCount val="7"/>
                <c:pt idx="0">
                  <c:v>17</c:v>
                </c:pt>
                <c:pt idx="1">
                  <c:v>15</c:v>
                </c:pt>
                <c:pt idx="2">
                  <c:v>7</c:v>
                </c:pt>
                <c:pt idx="3">
                  <c:v>8</c:v>
                </c:pt>
                <c:pt idx="4">
                  <c:v>2</c:v>
                </c:pt>
                <c:pt idx="5">
                  <c:v>1</c:v>
                </c:pt>
                <c:pt idx="6">
                  <c:v>1</c:v>
                </c:pt>
              </c:numCache>
            </c:numRef>
          </c:val>
          <c:extLst>
            <c:ext xmlns:c16="http://schemas.microsoft.com/office/drawing/2014/chart" uri="{C3380CC4-5D6E-409C-BE32-E72D297353CC}">
              <c16:uniqueId val="{00000000-47B9-4425-92E5-B3C08F4669FF}"/>
            </c:ext>
          </c:extLst>
        </c:ser>
        <c:dLbls>
          <c:showLegendKey val="0"/>
          <c:showVal val="1"/>
          <c:showCatName val="0"/>
          <c:showSerName val="0"/>
          <c:showPercent val="0"/>
          <c:showBubbleSize val="0"/>
        </c:dLbls>
        <c:gapWidth val="150"/>
        <c:axId val="337080448"/>
        <c:axId val="337081232"/>
      </c:barChart>
      <c:catAx>
        <c:axId val="337080448"/>
        <c:scaling>
          <c:orientation val="minMax"/>
        </c:scaling>
        <c:delete val="0"/>
        <c:axPos val="b"/>
        <c:title>
          <c:tx>
            <c:rich>
              <a:bodyPr/>
              <a:lstStyle/>
              <a:p>
                <a:pPr>
                  <a:defRPr sz="2000"/>
                </a:pPr>
                <a:r>
                  <a:rPr lang="en-US" sz="2000" dirty="0"/>
                  <a:t> Number of "No" Answers</a:t>
                </a:r>
                <a:r>
                  <a:rPr lang="en-US" sz="2000" baseline="0" dirty="0"/>
                  <a:t> on a Stream Reach</a:t>
                </a:r>
                <a:endParaRPr lang="en-US" sz="2000" dirty="0"/>
              </a:p>
            </c:rich>
          </c:tx>
          <c:layout>
            <c:manualLayout>
              <c:xMode val="edge"/>
              <c:yMode val="edge"/>
              <c:x val="0.29103002408225792"/>
              <c:y val="0.87911392405063271"/>
            </c:manualLayout>
          </c:layout>
          <c:overlay val="0"/>
        </c:title>
        <c:numFmt formatCode="General" sourceLinked="1"/>
        <c:majorTickMark val="out"/>
        <c:minorTickMark val="none"/>
        <c:tickLblPos val="nextTo"/>
        <c:txPr>
          <a:bodyPr/>
          <a:lstStyle/>
          <a:p>
            <a:pPr>
              <a:defRPr sz="2000"/>
            </a:pPr>
            <a:endParaRPr lang="en-US"/>
          </a:p>
        </c:txPr>
        <c:crossAx val="337081232"/>
        <c:crosses val="autoZero"/>
        <c:auto val="0"/>
        <c:lblAlgn val="ctr"/>
        <c:lblOffset val="100"/>
        <c:tickLblSkip val="1"/>
        <c:noMultiLvlLbl val="0"/>
      </c:catAx>
      <c:valAx>
        <c:axId val="337081232"/>
        <c:scaling>
          <c:orientation val="minMax"/>
          <c:max val="20"/>
        </c:scaling>
        <c:delete val="0"/>
        <c:axPos val="l"/>
        <c:title>
          <c:tx>
            <c:rich>
              <a:bodyPr rot="0" vert="horz"/>
              <a:lstStyle/>
              <a:p>
                <a:pPr>
                  <a:defRPr sz="1200"/>
                </a:pPr>
                <a:r>
                  <a:rPr lang="en-US" sz="2000" dirty="0"/>
                  <a:t>Number of Stream</a:t>
                </a:r>
                <a:r>
                  <a:rPr lang="en-US" sz="2000" baseline="0" dirty="0"/>
                  <a:t> Reaches</a:t>
                </a:r>
                <a:endParaRPr lang="en-US" sz="2000" dirty="0"/>
              </a:p>
            </c:rich>
          </c:tx>
          <c:overlay val="0"/>
        </c:title>
        <c:numFmt formatCode="General" sourceLinked="1"/>
        <c:majorTickMark val="out"/>
        <c:minorTickMark val="none"/>
        <c:tickLblPos val="nextTo"/>
        <c:txPr>
          <a:bodyPr/>
          <a:lstStyle/>
          <a:p>
            <a:pPr>
              <a:defRPr sz="2000"/>
            </a:pPr>
            <a:endParaRPr lang="en-US"/>
          </a:p>
        </c:txPr>
        <c:crossAx val="337080448"/>
        <c:crossesAt val="1"/>
        <c:crossBetween val="between"/>
      </c:valAx>
      <c:spPr>
        <a:noFill/>
      </c:spPr>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708588509769613"/>
          <c:y val="6.198526147915924E-2"/>
          <c:w val="0.51698818897637799"/>
          <c:h val="0.46596713229869535"/>
        </c:manualLayout>
      </c:layout>
      <c:barChart>
        <c:barDir val="col"/>
        <c:grouping val="clustered"/>
        <c:varyColors val="0"/>
        <c:ser>
          <c:idx val="0"/>
          <c:order val="0"/>
          <c:tx>
            <c:strRef>
              <c:f>'% Green by Region'!$B$1</c:f>
              <c:strCache>
                <c:ptCount val="1"/>
                <c:pt idx="0">
                  <c:v>% "Green"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2">
                        <a:lumMod val="60000"/>
                        <a:lumOff val="4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 Green by Region'!$A$2:$A$9</c:f>
              <c:strCache>
                <c:ptCount val="8"/>
                <c:pt idx="0">
                  <c:v>Skeena (n=258)</c:v>
                </c:pt>
                <c:pt idx="1">
                  <c:v>Cariboo-Chilcotin (n=263)</c:v>
                </c:pt>
                <c:pt idx="2">
                  <c:v>Omineca (n=319)</c:v>
                </c:pt>
                <c:pt idx="3">
                  <c:v>Thompson-Okanagan (n=267)</c:v>
                </c:pt>
                <c:pt idx="4">
                  <c:v>Kootenay-Boundary (n=186)</c:v>
                </c:pt>
                <c:pt idx="5">
                  <c:v>South Coast (n=211)</c:v>
                </c:pt>
                <c:pt idx="6">
                  <c:v>Northeast (n=139)</c:v>
                </c:pt>
                <c:pt idx="7">
                  <c:v>West Coast (n=286)</c:v>
                </c:pt>
              </c:strCache>
            </c:strRef>
          </c:cat>
          <c:val>
            <c:numRef>
              <c:f>'% Green by Region'!$B$2:$B$9</c:f>
              <c:numCache>
                <c:formatCode>General</c:formatCode>
                <c:ptCount val="8"/>
                <c:pt idx="0">
                  <c:v>78</c:v>
                </c:pt>
                <c:pt idx="1">
                  <c:v>76</c:v>
                </c:pt>
                <c:pt idx="2">
                  <c:v>69</c:v>
                </c:pt>
                <c:pt idx="3">
                  <c:v>66</c:v>
                </c:pt>
                <c:pt idx="4">
                  <c:v>65</c:v>
                </c:pt>
                <c:pt idx="5">
                  <c:v>62</c:v>
                </c:pt>
                <c:pt idx="6">
                  <c:v>61</c:v>
                </c:pt>
                <c:pt idx="7">
                  <c:v>56</c:v>
                </c:pt>
              </c:numCache>
            </c:numRef>
          </c:val>
          <c:extLst>
            <c:ext xmlns:c16="http://schemas.microsoft.com/office/drawing/2014/chart" uri="{C3380CC4-5D6E-409C-BE32-E72D297353CC}">
              <c16:uniqueId val="{00000000-D15E-4230-8FA4-615D5FF321E0}"/>
            </c:ext>
          </c:extLst>
        </c:ser>
        <c:dLbls>
          <c:showLegendKey val="0"/>
          <c:showVal val="0"/>
          <c:showCatName val="0"/>
          <c:showSerName val="0"/>
          <c:showPercent val="0"/>
          <c:showBubbleSize val="0"/>
        </c:dLbls>
        <c:gapWidth val="219"/>
        <c:overlap val="-27"/>
        <c:axId val="347856776"/>
        <c:axId val="347859128"/>
      </c:barChart>
      <c:catAx>
        <c:axId val="347856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accent1"/>
                </a:solidFill>
                <a:latin typeface="+mn-lt"/>
                <a:ea typeface="+mn-ea"/>
                <a:cs typeface="+mn-cs"/>
              </a:defRPr>
            </a:pPr>
            <a:endParaRPr lang="en-US"/>
          </a:p>
        </c:txPr>
        <c:crossAx val="347859128"/>
        <c:crosses val="autoZero"/>
        <c:auto val="1"/>
        <c:lblAlgn val="ctr"/>
        <c:lblOffset val="100"/>
        <c:noMultiLvlLbl val="0"/>
      </c:catAx>
      <c:valAx>
        <c:axId val="3478591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3600" b="1" i="0" u="none" strike="noStrike" kern="1200" baseline="0">
                    <a:solidFill>
                      <a:schemeClr val="accent1"/>
                    </a:solidFill>
                    <a:latin typeface="+mn-lt"/>
                    <a:ea typeface="+mn-ea"/>
                    <a:cs typeface="+mn-cs"/>
                  </a:defRPr>
                </a:pPr>
                <a:r>
                  <a:rPr lang="en-US" sz="3600" b="1">
                    <a:solidFill>
                      <a:schemeClr val="accent1"/>
                    </a:solidFill>
                  </a:rPr>
                  <a:t>% of Sample</a:t>
                </a:r>
              </a:p>
            </c:rich>
          </c:tx>
          <c:layout>
            <c:manualLayout>
              <c:xMode val="edge"/>
              <c:yMode val="edge"/>
              <c:x val="1.8811728395061726E-2"/>
              <c:y val="0.14716698624624197"/>
            </c:manualLayout>
          </c:layout>
          <c:overlay val="0"/>
          <c:spPr>
            <a:noFill/>
            <a:ln>
              <a:noFill/>
            </a:ln>
            <a:effectLst/>
          </c:spPr>
          <c:txPr>
            <a:bodyPr rot="0" spcFirstLastPara="1" vertOverflow="ellipsis" wrap="square" anchor="ctr" anchorCtr="1"/>
            <a:lstStyle/>
            <a:p>
              <a:pPr>
                <a:defRPr sz="3600" b="1" i="0" u="none" strike="noStrike" kern="1200" baseline="0">
                  <a:solidFill>
                    <a:schemeClr val="accent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3200" b="1" i="0" u="none" strike="noStrike" kern="1200" baseline="0">
                <a:solidFill>
                  <a:schemeClr val="accent1"/>
                </a:solidFill>
                <a:latin typeface="+mn-lt"/>
                <a:ea typeface="+mn-ea"/>
                <a:cs typeface="+mn-cs"/>
              </a:defRPr>
            </a:pPr>
            <a:endParaRPr lang="en-US"/>
          </a:p>
        </c:txPr>
        <c:crossAx val="3478567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155621172353454"/>
          <c:y val="4.8614626323723813E-2"/>
          <c:w val="0.4720437445319336"/>
          <c:h val="0.55961942257217845"/>
        </c:manualLayout>
      </c:layout>
      <c:barChart>
        <c:barDir val="col"/>
        <c:grouping val="stacked"/>
        <c:varyColors val="0"/>
        <c:ser>
          <c:idx val="0"/>
          <c:order val="0"/>
          <c:tx>
            <c:strRef>
              <c:f>'Causal Factors by Region'!$A$2</c:f>
              <c:strCache>
                <c:ptCount val="1"/>
                <c:pt idx="0">
                  <c:v>Natural</c:v>
                </c:pt>
              </c:strCache>
            </c:strRef>
          </c:tx>
          <c:spPr>
            <a:solidFill>
              <a:schemeClr val="accent1"/>
            </a:solidFill>
            <a:ln>
              <a:noFill/>
            </a:ln>
            <a:effectLst/>
          </c:spPr>
          <c:invertIfNegative val="0"/>
          <c:cat>
            <c:strRef>
              <c:f>'Causal Factors by Region'!$B$1:$I$1</c:f>
              <c:strCache>
                <c:ptCount val="8"/>
                <c:pt idx="0">
                  <c:v>Omineca</c:v>
                </c:pt>
                <c:pt idx="1">
                  <c:v>Cariboo-Chilcotin</c:v>
                </c:pt>
                <c:pt idx="2">
                  <c:v>Kootenay-Boundary</c:v>
                </c:pt>
                <c:pt idx="3">
                  <c:v>Northeast</c:v>
                </c:pt>
                <c:pt idx="4">
                  <c:v>South Coast</c:v>
                </c:pt>
                <c:pt idx="5">
                  <c:v>Skeena</c:v>
                </c:pt>
                <c:pt idx="6">
                  <c:v>Thompson-Okanagan</c:v>
                </c:pt>
                <c:pt idx="7">
                  <c:v>West Coast</c:v>
                </c:pt>
              </c:strCache>
            </c:strRef>
          </c:cat>
          <c:val>
            <c:numRef>
              <c:f>'Causal Factors by Region'!$B$2:$I$2</c:f>
              <c:numCache>
                <c:formatCode>0.0</c:formatCode>
                <c:ptCount val="8"/>
                <c:pt idx="0">
                  <c:v>1.3</c:v>
                </c:pt>
                <c:pt idx="1">
                  <c:v>1</c:v>
                </c:pt>
                <c:pt idx="2">
                  <c:v>1.2</c:v>
                </c:pt>
                <c:pt idx="3">
                  <c:v>2.2000000000000002</c:v>
                </c:pt>
                <c:pt idx="4">
                  <c:v>0.6</c:v>
                </c:pt>
                <c:pt idx="5">
                  <c:v>1.2</c:v>
                </c:pt>
                <c:pt idx="6">
                  <c:v>0.9</c:v>
                </c:pt>
                <c:pt idx="7">
                  <c:v>0.6</c:v>
                </c:pt>
              </c:numCache>
            </c:numRef>
          </c:val>
          <c:extLst>
            <c:ext xmlns:c16="http://schemas.microsoft.com/office/drawing/2014/chart" uri="{C3380CC4-5D6E-409C-BE32-E72D297353CC}">
              <c16:uniqueId val="{00000000-3B08-47DE-A7A3-BC0D52FAFF9C}"/>
            </c:ext>
          </c:extLst>
        </c:ser>
        <c:ser>
          <c:idx val="1"/>
          <c:order val="1"/>
          <c:tx>
            <c:strRef>
              <c:f>'Causal Factors by Region'!$A$3</c:f>
              <c:strCache>
                <c:ptCount val="1"/>
                <c:pt idx="0">
                  <c:v>Logging</c:v>
                </c:pt>
              </c:strCache>
            </c:strRef>
          </c:tx>
          <c:spPr>
            <a:solidFill>
              <a:schemeClr val="accent2"/>
            </a:solidFill>
            <a:ln>
              <a:noFill/>
            </a:ln>
            <a:effectLst/>
          </c:spPr>
          <c:invertIfNegative val="0"/>
          <c:cat>
            <c:strRef>
              <c:f>'Causal Factors by Region'!$B$1:$I$1</c:f>
              <c:strCache>
                <c:ptCount val="8"/>
                <c:pt idx="0">
                  <c:v>Omineca</c:v>
                </c:pt>
                <c:pt idx="1">
                  <c:v>Cariboo-Chilcotin</c:v>
                </c:pt>
                <c:pt idx="2">
                  <c:v>Kootenay-Boundary</c:v>
                </c:pt>
                <c:pt idx="3">
                  <c:v>Northeast</c:v>
                </c:pt>
                <c:pt idx="4">
                  <c:v>South Coast</c:v>
                </c:pt>
                <c:pt idx="5">
                  <c:v>Skeena</c:v>
                </c:pt>
                <c:pt idx="6">
                  <c:v>Thompson-Okanagan</c:v>
                </c:pt>
                <c:pt idx="7">
                  <c:v>West Coast</c:v>
                </c:pt>
              </c:strCache>
            </c:strRef>
          </c:cat>
          <c:val>
            <c:numRef>
              <c:f>'Causal Factors by Region'!$B$3:$I$3</c:f>
              <c:numCache>
                <c:formatCode>0.0</c:formatCode>
                <c:ptCount val="8"/>
                <c:pt idx="0">
                  <c:v>1.3</c:v>
                </c:pt>
                <c:pt idx="1">
                  <c:v>1</c:v>
                </c:pt>
                <c:pt idx="2">
                  <c:v>1.6</c:v>
                </c:pt>
                <c:pt idx="3">
                  <c:v>1.3</c:v>
                </c:pt>
                <c:pt idx="4">
                  <c:v>2.5</c:v>
                </c:pt>
                <c:pt idx="5">
                  <c:v>1.4</c:v>
                </c:pt>
                <c:pt idx="6">
                  <c:v>1.6</c:v>
                </c:pt>
                <c:pt idx="7">
                  <c:v>3.2</c:v>
                </c:pt>
              </c:numCache>
            </c:numRef>
          </c:val>
          <c:extLst>
            <c:ext xmlns:c16="http://schemas.microsoft.com/office/drawing/2014/chart" uri="{C3380CC4-5D6E-409C-BE32-E72D297353CC}">
              <c16:uniqueId val="{00000001-3B08-47DE-A7A3-BC0D52FAFF9C}"/>
            </c:ext>
          </c:extLst>
        </c:ser>
        <c:ser>
          <c:idx val="2"/>
          <c:order val="2"/>
          <c:tx>
            <c:strRef>
              <c:f>'Causal Factors by Region'!$A$4</c:f>
              <c:strCache>
                <c:ptCount val="1"/>
                <c:pt idx="0">
                  <c:v>Roads</c:v>
                </c:pt>
              </c:strCache>
            </c:strRef>
          </c:tx>
          <c:spPr>
            <a:solidFill>
              <a:schemeClr val="accent3"/>
            </a:solidFill>
            <a:ln>
              <a:noFill/>
            </a:ln>
            <a:effectLst/>
          </c:spPr>
          <c:invertIfNegative val="0"/>
          <c:cat>
            <c:strRef>
              <c:f>'Causal Factors by Region'!$B$1:$I$1</c:f>
              <c:strCache>
                <c:ptCount val="8"/>
                <c:pt idx="0">
                  <c:v>Omineca</c:v>
                </c:pt>
                <c:pt idx="1">
                  <c:v>Cariboo-Chilcotin</c:v>
                </c:pt>
                <c:pt idx="2">
                  <c:v>Kootenay-Boundary</c:v>
                </c:pt>
                <c:pt idx="3">
                  <c:v>Northeast</c:v>
                </c:pt>
                <c:pt idx="4">
                  <c:v>South Coast</c:v>
                </c:pt>
                <c:pt idx="5">
                  <c:v>Skeena</c:v>
                </c:pt>
                <c:pt idx="6">
                  <c:v>Thompson-Okanagan</c:v>
                </c:pt>
                <c:pt idx="7">
                  <c:v>West Coast</c:v>
                </c:pt>
              </c:strCache>
            </c:strRef>
          </c:cat>
          <c:val>
            <c:numRef>
              <c:f>'Causal Factors by Region'!$B$4:$I$4</c:f>
              <c:numCache>
                <c:formatCode>0.0</c:formatCode>
                <c:ptCount val="8"/>
                <c:pt idx="0">
                  <c:v>0.6</c:v>
                </c:pt>
                <c:pt idx="1">
                  <c:v>0.3</c:v>
                </c:pt>
                <c:pt idx="2">
                  <c:v>0.4</c:v>
                </c:pt>
                <c:pt idx="3">
                  <c:v>0.4</c:v>
                </c:pt>
                <c:pt idx="4">
                  <c:v>0.5</c:v>
                </c:pt>
                <c:pt idx="5">
                  <c:v>0.3</c:v>
                </c:pt>
                <c:pt idx="6">
                  <c:v>0.5</c:v>
                </c:pt>
                <c:pt idx="7">
                  <c:v>0.2</c:v>
                </c:pt>
              </c:numCache>
            </c:numRef>
          </c:val>
          <c:extLst>
            <c:ext xmlns:c16="http://schemas.microsoft.com/office/drawing/2014/chart" uri="{C3380CC4-5D6E-409C-BE32-E72D297353CC}">
              <c16:uniqueId val="{00000002-3B08-47DE-A7A3-BC0D52FAFF9C}"/>
            </c:ext>
          </c:extLst>
        </c:ser>
        <c:ser>
          <c:idx val="3"/>
          <c:order val="3"/>
          <c:tx>
            <c:strRef>
              <c:f>'Causal Factors by Region'!$A$5</c:f>
              <c:strCache>
                <c:ptCount val="1"/>
                <c:pt idx="0">
                  <c:v>Upstream</c:v>
                </c:pt>
              </c:strCache>
            </c:strRef>
          </c:tx>
          <c:spPr>
            <a:solidFill>
              <a:schemeClr val="accent4"/>
            </a:solidFill>
            <a:ln>
              <a:noFill/>
            </a:ln>
            <a:effectLst/>
          </c:spPr>
          <c:invertIfNegative val="0"/>
          <c:cat>
            <c:strRef>
              <c:f>'Causal Factors by Region'!$B$1:$I$1</c:f>
              <c:strCache>
                <c:ptCount val="8"/>
                <c:pt idx="0">
                  <c:v>Omineca</c:v>
                </c:pt>
                <c:pt idx="1">
                  <c:v>Cariboo-Chilcotin</c:v>
                </c:pt>
                <c:pt idx="2">
                  <c:v>Kootenay-Boundary</c:v>
                </c:pt>
                <c:pt idx="3">
                  <c:v>Northeast</c:v>
                </c:pt>
                <c:pt idx="4">
                  <c:v>South Coast</c:v>
                </c:pt>
                <c:pt idx="5">
                  <c:v>Skeena</c:v>
                </c:pt>
                <c:pt idx="6">
                  <c:v>Thompson-Okanagan</c:v>
                </c:pt>
                <c:pt idx="7">
                  <c:v>West Coast</c:v>
                </c:pt>
              </c:strCache>
            </c:strRef>
          </c:cat>
          <c:val>
            <c:numRef>
              <c:f>'Causal Factors by Region'!$B$5:$I$5</c:f>
              <c:numCache>
                <c:formatCode>0.0</c:formatCode>
                <c:ptCount val="8"/>
                <c:pt idx="0">
                  <c:v>0.4</c:v>
                </c:pt>
                <c:pt idx="1">
                  <c:v>0.3</c:v>
                </c:pt>
                <c:pt idx="2">
                  <c:v>0.3</c:v>
                </c:pt>
                <c:pt idx="3">
                  <c:v>0.1</c:v>
                </c:pt>
                <c:pt idx="4">
                  <c:v>0.2</c:v>
                </c:pt>
                <c:pt idx="5">
                  <c:v>0.2</c:v>
                </c:pt>
                <c:pt idx="6">
                  <c:v>0.2</c:v>
                </c:pt>
                <c:pt idx="7">
                  <c:v>0.1</c:v>
                </c:pt>
              </c:numCache>
            </c:numRef>
          </c:val>
          <c:extLst>
            <c:ext xmlns:c16="http://schemas.microsoft.com/office/drawing/2014/chart" uri="{C3380CC4-5D6E-409C-BE32-E72D297353CC}">
              <c16:uniqueId val="{00000003-3B08-47DE-A7A3-BC0D52FAFF9C}"/>
            </c:ext>
          </c:extLst>
        </c:ser>
        <c:ser>
          <c:idx val="4"/>
          <c:order val="4"/>
          <c:tx>
            <c:strRef>
              <c:f>'Causal Factors by Region'!$A$6</c:f>
              <c:strCache>
                <c:ptCount val="1"/>
                <c:pt idx="0">
                  <c:v>Cattle</c:v>
                </c:pt>
              </c:strCache>
            </c:strRef>
          </c:tx>
          <c:spPr>
            <a:solidFill>
              <a:schemeClr val="accent5"/>
            </a:solidFill>
            <a:ln>
              <a:noFill/>
            </a:ln>
            <a:effectLst/>
          </c:spPr>
          <c:invertIfNegative val="0"/>
          <c:cat>
            <c:strRef>
              <c:f>'Causal Factors by Region'!$B$1:$I$1</c:f>
              <c:strCache>
                <c:ptCount val="8"/>
                <c:pt idx="0">
                  <c:v>Omineca</c:v>
                </c:pt>
                <c:pt idx="1">
                  <c:v>Cariboo-Chilcotin</c:v>
                </c:pt>
                <c:pt idx="2">
                  <c:v>Kootenay-Boundary</c:v>
                </c:pt>
                <c:pt idx="3">
                  <c:v>Northeast</c:v>
                </c:pt>
                <c:pt idx="4">
                  <c:v>South Coast</c:v>
                </c:pt>
                <c:pt idx="5">
                  <c:v>Skeena</c:v>
                </c:pt>
                <c:pt idx="6">
                  <c:v>Thompson-Okanagan</c:v>
                </c:pt>
                <c:pt idx="7">
                  <c:v>West Coast</c:v>
                </c:pt>
              </c:strCache>
            </c:strRef>
          </c:cat>
          <c:val>
            <c:numRef>
              <c:f>'Causal Factors by Region'!$B$6:$I$6</c:f>
              <c:numCache>
                <c:formatCode>0.0</c:formatCode>
                <c:ptCount val="8"/>
                <c:pt idx="0">
                  <c:v>0</c:v>
                </c:pt>
                <c:pt idx="1">
                  <c:v>0.3</c:v>
                </c:pt>
                <c:pt idx="2">
                  <c:v>0.1</c:v>
                </c:pt>
                <c:pt idx="3">
                  <c:v>0</c:v>
                </c:pt>
                <c:pt idx="4">
                  <c:v>0</c:v>
                </c:pt>
                <c:pt idx="5">
                  <c:v>0</c:v>
                </c:pt>
                <c:pt idx="6">
                  <c:v>0.3</c:v>
                </c:pt>
                <c:pt idx="7">
                  <c:v>0</c:v>
                </c:pt>
              </c:numCache>
            </c:numRef>
          </c:val>
          <c:extLst>
            <c:ext xmlns:c16="http://schemas.microsoft.com/office/drawing/2014/chart" uri="{C3380CC4-5D6E-409C-BE32-E72D297353CC}">
              <c16:uniqueId val="{00000004-3B08-47DE-A7A3-BC0D52FAFF9C}"/>
            </c:ext>
          </c:extLst>
        </c:ser>
        <c:ser>
          <c:idx val="5"/>
          <c:order val="5"/>
          <c:tx>
            <c:strRef>
              <c:f>'Causal Factors by Region'!$A$7</c:f>
              <c:strCache>
                <c:ptCount val="1"/>
                <c:pt idx="0">
                  <c:v>Other Man-made</c:v>
                </c:pt>
              </c:strCache>
            </c:strRef>
          </c:tx>
          <c:spPr>
            <a:solidFill>
              <a:schemeClr val="accent6"/>
            </a:solidFill>
            <a:ln>
              <a:noFill/>
            </a:ln>
            <a:effectLst/>
          </c:spPr>
          <c:invertIfNegative val="0"/>
          <c:cat>
            <c:strRef>
              <c:f>'Causal Factors by Region'!$B$1:$I$1</c:f>
              <c:strCache>
                <c:ptCount val="8"/>
                <c:pt idx="0">
                  <c:v>Omineca</c:v>
                </c:pt>
                <c:pt idx="1">
                  <c:v>Cariboo-Chilcotin</c:v>
                </c:pt>
                <c:pt idx="2">
                  <c:v>Kootenay-Boundary</c:v>
                </c:pt>
                <c:pt idx="3">
                  <c:v>Northeast</c:v>
                </c:pt>
                <c:pt idx="4">
                  <c:v>South Coast</c:v>
                </c:pt>
                <c:pt idx="5">
                  <c:v>Skeena</c:v>
                </c:pt>
                <c:pt idx="6">
                  <c:v>Thompson-Okanagan</c:v>
                </c:pt>
                <c:pt idx="7">
                  <c:v>West Coast</c:v>
                </c:pt>
              </c:strCache>
            </c:strRef>
          </c:cat>
          <c:val>
            <c:numRef>
              <c:f>'Causal Factors by Region'!$B$7:$I$7</c:f>
              <c:numCache>
                <c:formatCode>0.0</c:formatCode>
                <c:ptCount val="8"/>
                <c:pt idx="0">
                  <c:v>0</c:v>
                </c:pt>
                <c:pt idx="1">
                  <c:v>0</c:v>
                </c:pt>
                <c:pt idx="2">
                  <c:v>0</c:v>
                </c:pt>
                <c:pt idx="3">
                  <c:v>0</c:v>
                </c:pt>
                <c:pt idx="4">
                  <c:v>0.1</c:v>
                </c:pt>
                <c:pt idx="5">
                  <c:v>0</c:v>
                </c:pt>
                <c:pt idx="6">
                  <c:v>0</c:v>
                </c:pt>
                <c:pt idx="7">
                  <c:v>0.1</c:v>
                </c:pt>
              </c:numCache>
            </c:numRef>
          </c:val>
          <c:extLst>
            <c:ext xmlns:c16="http://schemas.microsoft.com/office/drawing/2014/chart" uri="{C3380CC4-5D6E-409C-BE32-E72D297353CC}">
              <c16:uniqueId val="{00000005-3B08-47DE-A7A3-BC0D52FAFF9C}"/>
            </c:ext>
          </c:extLst>
        </c:ser>
        <c:dLbls>
          <c:showLegendKey val="0"/>
          <c:showVal val="0"/>
          <c:showCatName val="0"/>
          <c:showSerName val="0"/>
          <c:showPercent val="0"/>
          <c:showBubbleSize val="0"/>
        </c:dLbls>
        <c:gapWidth val="150"/>
        <c:overlap val="100"/>
        <c:axId val="347859912"/>
        <c:axId val="347856384"/>
      </c:barChart>
      <c:catAx>
        <c:axId val="3478599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accent1"/>
                </a:solidFill>
                <a:latin typeface="+mn-lt"/>
                <a:ea typeface="+mn-ea"/>
                <a:cs typeface="+mn-cs"/>
              </a:defRPr>
            </a:pPr>
            <a:endParaRPr lang="en-US"/>
          </a:p>
        </c:txPr>
        <c:crossAx val="347856384"/>
        <c:crosses val="autoZero"/>
        <c:auto val="1"/>
        <c:lblAlgn val="ctr"/>
        <c:lblOffset val="100"/>
        <c:noMultiLvlLbl val="0"/>
      </c:catAx>
      <c:valAx>
        <c:axId val="3478563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2800" b="0" i="0" u="none" strike="noStrike" kern="1200" baseline="0">
                    <a:solidFill>
                      <a:schemeClr val="accent1"/>
                    </a:solidFill>
                    <a:latin typeface="+mn-lt"/>
                    <a:ea typeface="+mn-ea"/>
                    <a:cs typeface="+mn-cs"/>
                  </a:defRPr>
                </a:pPr>
                <a:r>
                  <a:rPr lang="en-US" sz="2800" b="1">
                    <a:solidFill>
                      <a:schemeClr val="accent1"/>
                    </a:solidFill>
                  </a:rPr>
                  <a:t>Avg. Number of "No" Answers</a:t>
                </a:r>
              </a:p>
            </c:rich>
          </c:tx>
          <c:layout>
            <c:manualLayout>
              <c:xMode val="edge"/>
              <c:yMode val="edge"/>
              <c:x val="2.7777777777777779E-3"/>
              <c:y val="5.7804289615313233E-2"/>
            </c:manualLayout>
          </c:layout>
          <c:overlay val="0"/>
          <c:spPr>
            <a:noFill/>
            <a:ln>
              <a:noFill/>
            </a:ln>
            <a:effectLst/>
          </c:spPr>
          <c:txPr>
            <a:bodyPr rot="0" spcFirstLastPara="1" vertOverflow="ellipsis" wrap="square" anchor="ctr" anchorCtr="1"/>
            <a:lstStyle/>
            <a:p>
              <a:pPr>
                <a:defRPr sz="2800" b="0" i="0" u="none" strike="noStrike" kern="1200" baseline="0">
                  <a:solidFill>
                    <a:schemeClr val="accent1"/>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3200" b="1" i="0" u="none" strike="noStrike" kern="1200" baseline="0">
                <a:solidFill>
                  <a:schemeClr val="accent1"/>
                </a:solidFill>
                <a:latin typeface="+mn-lt"/>
                <a:ea typeface="+mn-ea"/>
                <a:cs typeface="+mn-cs"/>
              </a:defRPr>
            </a:pPr>
            <a:endParaRPr lang="en-US"/>
          </a:p>
        </c:txPr>
        <c:crossAx val="347859912"/>
        <c:crosses val="autoZero"/>
        <c:crossBetween val="between"/>
      </c:valAx>
      <c:spPr>
        <a:noFill/>
        <a:ln>
          <a:noFill/>
        </a:ln>
        <a:effectLst/>
      </c:spPr>
    </c:plotArea>
    <c:legend>
      <c:legendPos val="r"/>
      <c:layout>
        <c:manualLayout>
          <c:xMode val="edge"/>
          <c:yMode val="edge"/>
          <c:x val="0.80954647856517925"/>
          <c:y val="0.14572467787989107"/>
          <c:w val="0.18874081364829398"/>
          <c:h val="0.7477387880862717"/>
        </c:manualLayout>
      </c:layout>
      <c:overlay val="0"/>
      <c:spPr>
        <a:noFill/>
        <a:ln w="12700">
          <a:solidFill>
            <a:srgbClr val="0070C0"/>
          </a:solidFill>
        </a:ln>
        <a:effectLst/>
      </c:spPr>
      <c:txPr>
        <a:bodyPr rot="0" spcFirstLastPara="1" vertOverflow="ellipsis" vert="horz" wrap="square" anchor="ctr" anchorCtr="1"/>
        <a:lstStyle/>
        <a:p>
          <a:pPr>
            <a:defRPr sz="2000" b="1" i="0" u="none" strike="noStrike" kern="1200" baseline="0">
              <a:solidFill>
                <a:schemeClr val="accent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80" b="0" i="0" u="none" strike="noStrike" kern="1200" spc="0" baseline="0">
                <a:solidFill>
                  <a:schemeClr val="accent1"/>
                </a:solidFill>
                <a:latin typeface="+mn-lt"/>
                <a:ea typeface="+mn-ea"/>
                <a:cs typeface="+mn-cs"/>
              </a:defRPr>
            </a:pPr>
            <a:r>
              <a:rPr lang="en-CA" dirty="0">
                <a:solidFill>
                  <a:schemeClr val="accent1"/>
                </a:solidFill>
              </a:rPr>
              <a:t>Licensee Legend</a:t>
            </a:r>
          </a:p>
          <a:p>
            <a:pPr>
              <a:defRPr>
                <a:solidFill>
                  <a:schemeClr val="accent1"/>
                </a:solidFill>
              </a:defRPr>
            </a:pPr>
            <a:endParaRPr lang="en-CA" dirty="0">
              <a:solidFill>
                <a:schemeClr val="accent1"/>
              </a:solidFill>
            </a:endParaRPr>
          </a:p>
        </c:rich>
      </c:tx>
      <c:layout>
        <c:manualLayout>
          <c:xMode val="edge"/>
          <c:yMode val="edge"/>
          <c:x val="0.36794753086419757"/>
          <c:y val="6.7133856177313253E-2"/>
        </c:manualLayout>
      </c:layout>
      <c:overlay val="0"/>
      <c:spPr>
        <a:noFill/>
        <a:ln>
          <a:noFill/>
        </a:ln>
        <a:effectLst/>
      </c:spPr>
      <c:txPr>
        <a:bodyPr rot="0" spcFirstLastPara="1" vertOverflow="ellipsis" vert="horz" wrap="square" anchor="ctr" anchorCtr="1"/>
        <a:lstStyle/>
        <a:p>
          <a:pPr>
            <a:defRPr sz="288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0.22923495674151845"/>
          <c:y val="0.24605175004199537"/>
          <c:w val="0.6550243025177408"/>
          <c:h val="0.5210326077566162"/>
        </c:manualLayout>
      </c:layout>
      <c:barChart>
        <c:barDir val="col"/>
        <c:grouping val="clustered"/>
        <c:varyColors val="0"/>
        <c:ser>
          <c:idx val="0"/>
          <c:order val="0"/>
          <c:tx>
            <c:strRef>
              <c:f>'stream classes'!$Q$10</c:f>
              <c:strCache>
                <c:ptCount val="1"/>
                <c:pt idx="0">
                  <c:v>W</c:v>
                </c:pt>
              </c:strCache>
            </c:strRef>
          </c:tx>
          <c:spPr>
            <a:solidFill>
              <a:schemeClr val="accent1"/>
            </a:solidFill>
            <a:ln>
              <a:noFill/>
            </a:ln>
            <a:effectLst/>
          </c:spPr>
          <c:invertIfNegative val="0"/>
          <c:cat>
            <c:strRef>
              <c:f>'stream classes'!$P$11:$P$17</c:f>
              <c:strCache>
                <c:ptCount val="7"/>
                <c:pt idx="0">
                  <c:v>S1</c:v>
                </c:pt>
                <c:pt idx="1">
                  <c:v>S2</c:v>
                </c:pt>
                <c:pt idx="2">
                  <c:v>S3</c:v>
                </c:pt>
                <c:pt idx="3">
                  <c:v>S4</c:v>
                </c:pt>
                <c:pt idx="4">
                  <c:v>S5</c:v>
                </c:pt>
                <c:pt idx="5">
                  <c:v>S6</c:v>
                </c:pt>
                <c:pt idx="6">
                  <c:v>All</c:v>
                </c:pt>
              </c:strCache>
            </c:strRef>
          </c:cat>
          <c:val>
            <c:numRef>
              <c:f>'stream classes'!$Q$11:$Q$17</c:f>
              <c:numCache>
                <c:formatCode>0%</c:formatCode>
                <c:ptCount val="7"/>
                <c:pt idx="0">
                  <c:v>0</c:v>
                </c:pt>
                <c:pt idx="1">
                  <c:v>0.03</c:v>
                </c:pt>
                <c:pt idx="2">
                  <c:v>0.02</c:v>
                </c:pt>
                <c:pt idx="3">
                  <c:v>0.02</c:v>
                </c:pt>
                <c:pt idx="4">
                  <c:v>0.04</c:v>
                </c:pt>
                <c:pt idx="5">
                  <c:v>0.3</c:v>
                </c:pt>
                <c:pt idx="6">
                  <c:v>0.41</c:v>
                </c:pt>
              </c:numCache>
            </c:numRef>
          </c:val>
          <c:extLst>
            <c:ext xmlns:c16="http://schemas.microsoft.com/office/drawing/2014/chart" uri="{C3380CC4-5D6E-409C-BE32-E72D297353CC}">
              <c16:uniqueId val="{00000000-B7B1-47CF-B1CF-725465737B37}"/>
            </c:ext>
          </c:extLst>
        </c:ser>
        <c:ser>
          <c:idx val="1"/>
          <c:order val="1"/>
          <c:tx>
            <c:strRef>
              <c:f>'stream classes'!$R$10</c:f>
              <c:strCache>
                <c:ptCount val="1"/>
                <c:pt idx="0">
                  <c:v>X</c:v>
                </c:pt>
              </c:strCache>
            </c:strRef>
          </c:tx>
          <c:spPr>
            <a:solidFill>
              <a:schemeClr val="accent2"/>
            </a:solidFill>
            <a:ln>
              <a:noFill/>
            </a:ln>
            <a:effectLst/>
          </c:spPr>
          <c:invertIfNegative val="0"/>
          <c:cat>
            <c:strRef>
              <c:f>'stream classes'!$P$11:$P$17</c:f>
              <c:strCache>
                <c:ptCount val="7"/>
                <c:pt idx="0">
                  <c:v>S1</c:v>
                </c:pt>
                <c:pt idx="1">
                  <c:v>S2</c:v>
                </c:pt>
                <c:pt idx="2">
                  <c:v>S3</c:v>
                </c:pt>
                <c:pt idx="3">
                  <c:v>S4</c:v>
                </c:pt>
                <c:pt idx="4">
                  <c:v>S5</c:v>
                </c:pt>
                <c:pt idx="5">
                  <c:v>S6</c:v>
                </c:pt>
                <c:pt idx="6">
                  <c:v>All</c:v>
                </c:pt>
              </c:strCache>
            </c:strRef>
          </c:cat>
          <c:val>
            <c:numRef>
              <c:f>'stream classes'!$R$11:$R$17</c:f>
              <c:numCache>
                <c:formatCode>0%</c:formatCode>
                <c:ptCount val="7"/>
                <c:pt idx="0">
                  <c:v>0</c:v>
                </c:pt>
                <c:pt idx="1">
                  <c:v>0</c:v>
                </c:pt>
                <c:pt idx="2">
                  <c:v>0</c:v>
                </c:pt>
                <c:pt idx="3">
                  <c:v>0</c:v>
                </c:pt>
                <c:pt idx="4">
                  <c:v>0.06</c:v>
                </c:pt>
                <c:pt idx="5">
                  <c:v>0.33</c:v>
                </c:pt>
                <c:pt idx="6">
                  <c:v>0.39</c:v>
                </c:pt>
              </c:numCache>
            </c:numRef>
          </c:val>
          <c:extLst>
            <c:ext xmlns:c16="http://schemas.microsoft.com/office/drawing/2014/chart" uri="{C3380CC4-5D6E-409C-BE32-E72D297353CC}">
              <c16:uniqueId val="{00000001-B7B1-47CF-B1CF-725465737B37}"/>
            </c:ext>
          </c:extLst>
        </c:ser>
        <c:ser>
          <c:idx val="2"/>
          <c:order val="2"/>
          <c:tx>
            <c:strRef>
              <c:f>'stream classes'!$S$10</c:f>
              <c:strCache>
                <c:ptCount val="1"/>
                <c:pt idx="0">
                  <c:v>Y</c:v>
                </c:pt>
              </c:strCache>
            </c:strRef>
          </c:tx>
          <c:spPr>
            <a:solidFill>
              <a:schemeClr val="accent3"/>
            </a:solidFill>
            <a:ln>
              <a:noFill/>
            </a:ln>
            <a:effectLst/>
          </c:spPr>
          <c:invertIfNegative val="0"/>
          <c:cat>
            <c:strRef>
              <c:f>'stream classes'!$P$11:$P$17</c:f>
              <c:strCache>
                <c:ptCount val="7"/>
                <c:pt idx="0">
                  <c:v>S1</c:v>
                </c:pt>
                <c:pt idx="1">
                  <c:v>S2</c:v>
                </c:pt>
                <c:pt idx="2">
                  <c:v>S3</c:v>
                </c:pt>
                <c:pt idx="3">
                  <c:v>S4</c:v>
                </c:pt>
                <c:pt idx="4">
                  <c:v>S5</c:v>
                </c:pt>
                <c:pt idx="5">
                  <c:v>S6</c:v>
                </c:pt>
                <c:pt idx="6">
                  <c:v>All</c:v>
                </c:pt>
              </c:strCache>
            </c:strRef>
          </c:cat>
          <c:val>
            <c:numRef>
              <c:f>'stream classes'!$S$11:$S$17</c:f>
              <c:numCache>
                <c:formatCode>0%</c:formatCode>
                <c:ptCount val="7"/>
                <c:pt idx="0">
                  <c:v>0</c:v>
                </c:pt>
                <c:pt idx="1">
                  <c:v>5.128205128205128E-2</c:v>
                </c:pt>
                <c:pt idx="2">
                  <c:v>0.03</c:v>
                </c:pt>
                <c:pt idx="3">
                  <c:v>0</c:v>
                </c:pt>
                <c:pt idx="4">
                  <c:v>0.03</c:v>
                </c:pt>
                <c:pt idx="5">
                  <c:v>0.36</c:v>
                </c:pt>
                <c:pt idx="6">
                  <c:v>0.47</c:v>
                </c:pt>
              </c:numCache>
            </c:numRef>
          </c:val>
          <c:extLst>
            <c:ext xmlns:c16="http://schemas.microsoft.com/office/drawing/2014/chart" uri="{C3380CC4-5D6E-409C-BE32-E72D297353CC}">
              <c16:uniqueId val="{00000002-B7B1-47CF-B1CF-725465737B37}"/>
            </c:ext>
          </c:extLst>
        </c:ser>
        <c:ser>
          <c:idx val="3"/>
          <c:order val="3"/>
          <c:tx>
            <c:strRef>
              <c:f>'stream classes'!$T$10</c:f>
              <c:strCache>
                <c:ptCount val="1"/>
                <c:pt idx="0">
                  <c:v>Z</c:v>
                </c:pt>
              </c:strCache>
            </c:strRef>
          </c:tx>
          <c:spPr>
            <a:solidFill>
              <a:schemeClr val="accent4"/>
            </a:solidFill>
            <a:ln>
              <a:noFill/>
            </a:ln>
            <a:effectLst/>
          </c:spPr>
          <c:invertIfNegative val="0"/>
          <c:cat>
            <c:strRef>
              <c:f>'stream classes'!$P$11:$P$17</c:f>
              <c:strCache>
                <c:ptCount val="7"/>
                <c:pt idx="0">
                  <c:v>S1</c:v>
                </c:pt>
                <c:pt idx="1">
                  <c:v>S2</c:v>
                </c:pt>
                <c:pt idx="2">
                  <c:v>S3</c:v>
                </c:pt>
                <c:pt idx="3">
                  <c:v>S4</c:v>
                </c:pt>
                <c:pt idx="4">
                  <c:v>S5</c:v>
                </c:pt>
                <c:pt idx="5">
                  <c:v>S6</c:v>
                </c:pt>
                <c:pt idx="6">
                  <c:v>All</c:v>
                </c:pt>
              </c:strCache>
            </c:strRef>
          </c:cat>
          <c:val>
            <c:numRef>
              <c:f>'stream classes'!$T$11:$T$17</c:f>
              <c:numCache>
                <c:formatCode>0%</c:formatCode>
                <c:ptCount val="7"/>
                <c:pt idx="0">
                  <c:v>0.01</c:v>
                </c:pt>
                <c:pt idx="1">
                  <c:v>0.01</c:v>
                </c:pt>
                <c:pt idx="2">
                  <c:v>0.04</c:v>
                </c:pt>
                <c:pt idx="3">
                  <c:v>0.02</c:v>
                </c:pt>
                <c:pt idx="4">
                  <c:v>0.06</c:v>
                </c:pt>
                <c:pt idx="5">
                  <c:v>0.3</c:v>
                </c:pt>
                <c:pt idx="6">
                  <c:v>0.44</c:v>
                </c:pt>
              </c:numCache>
            </c:numRef>
          </c:val>
          <c:extLst>
            <c:ext xmlns:c16="http://schemas.microsoft.com/office/drawing/2014/chart" uri="{C3380CC4-5D6E-409C-BE32-E72D297353CC}">
              <c16:uniqueId val="{00000003-B7B1-47CF-B1CF-725465737B37}"/>
            </c:ext>
          </c:extLst>
        </c:ser>
        <c:dLbls>
          <c:showLegendKey val="0"/>
          <c:showVal val="0"/>
          <c:showCatName val="0"/>
          <c:showSerName val="0"/>
          <c:showPercent val="0"/>
          <c:showBubbleSize val="0"/>
        </c:dLbls>
        <c:gapWidth val="219"/>
        <c:overlap val="-27"/>
        <c:axId val="224702632"/>
        <c:axId val="224702240"/>
      </c:barChart>
      <c:catAx>
        <c:axId val="224702632"/>
        <c:scaling>
          <c:orientation val="minMax"/>
        </c:scaling>
        <c:delete val="0"/>
        <c:axPos val="b"/>
        <c:title>
          <c:tx>
            <c:rich>
              <a:bodyPr rot="0" spcFirstLastPara="1" vertOverflow="ellipsis" vert="horz" wrap="square" anchor="ctr" anchorCtr="1"/>
              <a:lstStyle/>
              <a:p>
                <a:pPr>
                  <a:defRPr sz="3200" b="0" i="0" u="none" strike="noStrike" kern="1200" baseline="0">
                    <a:solidFill>
                      <a:schemeClr val="accent1"/>
                    </a:solidFill>
                    <a:latin typeface="+mn-lt"/>
                    <a:ea typeface="+mn-ea"/>
                    <a:cs typeface="+mn-cs"/>
                  </a:defRPr>
                </a:pPr>
                <a:r>
                  <a:rPr lang="en-US" sz="3200">
                    <a:solidFill>
                      <a:schemeClr val="accent1"/>
                    </a:solidFill>
                  </a:rPr>
                  <a:t>Stream Class</a:t>
                </a:r>
              </a:p>
            </c:rich>
          </c:tx>
          <c:layout>
            <c:manualLayout>
              <c:xMode val="edge"/>
              <c:yMode val="edge"/>
              <c:x val="0.43042371439681149"/>
              <c:y val="0.88620499885853188"/>
            </c:manualLayout>
          </c:layout>
          <c:overlay val="0"/>
          <c:spPr>
            <a:noFill/>
            <a:ln>
              <a:noFill/>
            </a:ln>
            <a:effectLst/>
          </c:spPr>
          <c:txPr>
            <a:bodyPr rot="0" spcFirstLastPara="1" vertOverflow="ellipsis" vert="horz" wrap="square" anchor="ctr" anchorCtr="1"/>
            <a:lstStyle/>
            <a:p>
              <a:pPr>
                <a:defRPr sz="3200" b="0" i="0" u="none" strike="noStrike" kern="1200" baseline="0">
                  <a:solidFill>
                    <a:schemeClr val="accent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accent1"/>
                </a:solidFill>
                <a:latin typeface="+mn-lt"/>
                <a:ea typeface="+mn-ea"/>
                <a:cs typeface="+mn-cs"/>
              </a:defRPr>
            </a:pPr>
            <a:endParaRPr lang="en-US"/>
          </a:p>
        </c:txPr>
        <c:crossAx val="224702240"/>
        <c:crosses val="autoZero"/>
        <c:auto val="1"/>
        <c:lblAlgn val="ctr"/>
        <c:lblOffset val="100"/>
        <c:noMultiLvlLbl val="0"/>
      </c:catAx>
      <c:valAx>
        <c:axId val="2247022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3200" b="0" i="0" u="none" strike="noStrike" kern="1200" baseline="0">
                    <a:solidFill>
                      <a:schemeClr val="accent1"/>
                    </a:solidFill>
                    <a:latin typeface="+mn-lt"/>
                    <a:ea typeface="+mn-ea"/>
                    <a:cs typeface="+mn-cs"/>
                  </a:defRPr>
                </a:pPr>
                <a:r>
                  <a:rPr lang="en-US" sz="3200">
                    <a:solidFill>
                      <a:schemeClr val="accent1"/>
                    </a:solidFill>
                  </a:rPr>
                  <a:t>% of Sample</a:t>
                </a:r>
              </a:p>
            </c:rich>
          </c:tx>
          <c:layout>
            <c:manualLayout>
              <c:xMode val="edge"/>
              <c:yMode val="edge"/>
              <c:x val="4.6296296296296294E-2"/>
              <c:y val="0.37912789626866739"/>
            </c:manualLayout>
          </c:layout>
          <c:overlay val="0"/>
          <c:spPr>
            <a:noFill/>
            <a:ln>
              <a:noFill/>
            </a:ln>
            <a:effectLst/>
          </c:spPr>
          <c:txPr>
            <a:bodyPr rot="-5400000" spcFirstLastPara="1" vertOverflow="ellipsis" vert="horz" wrap="square" anchor="ctr" anchorCtr="1"/>
            <a:lstStyle/>
            <a:p>
              <a:pPr>
                <a:defRPr sz="3200" b="0" i="0" u="none" strike="noStrike" kern="1200" baseline="0">
                  <a:solidFill>
                    <a:schemeClr val="accent1"/>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accent1"/>
                </a:solidFill>
                <a:latin typeface="+mn-lt"/>
                <a:ea typeface="+mn-ea"/>
                <a:cs typeface="+mn-cs"/>
              </a:defRPr>
            </a:pPr>
            <a:endParaRPr lang="en-US"/>
          </a:p>
        </c:txPr>
        <c:crossAx val="224702632"/>
        <c:crosses val="autoZero"/>
        <c:crossBetween val="between"/>
      </c:valAx>
      <c:spPr>
        <a:noFill/>
        <a:ln>
          <a:noFill/>
        </a:ln>
        <a:effectLst/>
      </c:spPr>
    </c:plotArea>
    <c:legend>
      <c:legendPos val="b"/>
      <c:layout>
        <c:manualLayout>
          <c:xMode val="edge"/>
          <c:yMode val="edge"/>
          <c:x val="0.32393992417614464"/>
          <c:y val="0.15212249882824108"/>
          <c:w val="0.38483632254301547"/>
          <c:h val="7.812554680664918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4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'width classes S5&amp;6'!$K$54</c:f>
              <c:strCache>
                <c:ptCount val="1"/>
                <c:pt idx="0">
                  <c:v>High</c:v>
                </c:pt>
              </c:strCache>
            </c:strRef>
          </c:tx>
          <c:spPr>
            <a:solidFill>
              <a:srgbClr val="FF6600"/>
            </a:solidFill>
            <a:ln>
              <a:noFill/>
            </a:ln>
            <a:effectLst/>
            <a:scene3d>
              <a:camera prst="orthographicFront"/>
              <a:lightRig rig="threePt" dir="t"/>
            </a:scene3d>
            <a:sp3d prstMaterial="matte">
              <a:bevelT w="63500" h="63500"/>
              <a:contourClr>
                <a:srgbClr val="000000"/>
              </a:contourClr>
            </a:sp3d>
          </c:spPr>
          <c:invertIfNegative val="0"/>
          <c:cat>
            <c:strRef>
              <c:f>'width classes S5&amp;6'!$J$55:$J$60</c:f>
              <c:strCache>
                <c:ptCount val="6"/>
                <c:pt idx="0">
                  <c:v>&lt;0.5</c:v>
                </c:pt>
                <c:pt idx="1">
                  <c:v>0.5-1.0</c:v>
                </c:pt>
                <c:pt idx="2">
                  <c:v>1.1-1.5</c:v>
                </c:pt>
                <c:pt idx="3">
                  <c:v>1.6-2.0</c:v>
                </c:pt>
                <c:pt idx="4">
                  <c:v>2.1-2.5</c:v>
                </c:pt>
                <c:pt idx="5">
                  <c:v>2.6-3.0</c:v>
                </c:pt>
              </c:strCache>
            </c:strRef>
          </c:cat>
          <c:val>
            <c:numRef>
              <c:f>'width classes S5&amp;6'!$K$55:$K$60</c:f>
              <c:numCache>
                <c:formatCode>0%</c:formatCode>
                <c:ptCount val="6"/>
                <c:pt idx="0">
                  <c:v>0.5</c:v>
                </c:pt>
                <c:pt idx="1">
                  <c:v>0.3</c:v>
                </c:pt>
                <c:pt idx="2">
                  <c:v>0.30612244897959184</c:v>
                </c:pt>
                <c:pt idx="3">
                  <c:v>0.23684210526315788</c:v>
                </c:pt>
                <c:pt idx="4">
                  <c:v>0.14285714285714285</c:v>
                </c:pt>
                <c:pt idx="5">
                  <c:v>0.19047619047619047</c:v>
                </c:pt>
              </c:numCache>
            </c:numRef>
          </c:val>
          <c:extLst>
            <c:ext xmlns:c16="http://schemas.microsoft.com/office/drawing/2014/chart" uri="{C3380CC4-5D6E-409C-BE32-E72D297353CC}">
              <c16:uniqueId val="{00000000-992A-41AF-BF0C-0EB7599DEBF9}"/>
            </c:ext>
          </c:extLst>
        </c:ser>
        <c:ser>
          <c:idx val="1"/>
          <c:order val="1"/>
          <c:tx>
            <c:strRef>
              <c:f>'width classes S5&amp;6'!$L$54</c:f>
              <c:strCache>
                <c:ptCount val="1"/>
                <c:pt idx="0">
                  <c:v>Medium</c:v>
                </c:pt>
              </c:strCache>
            </c:strRef>
          </c:tx>
          <c:spPr>
            <a:solidFill>
              <a:srgbClr val="FFFF00"/>
            </a:solidFill>
            <a:ln>
              <a:noFill/>
            </a:ln>
            <a:effectLst/>
            <a:scene3d>
              <a:camera prst="orthographicFront"/>
              <a:lightRig rig="threePt" dir="t"/>
            </a:scene3d>
            <a:sp3d prstMaterial="matte">
              <a:bevelT w="63500" h="63500"/>
              <a:contourClr>
                <a:srgbClr val="000000"/>
              </a:contourClr>
            </a:sp3d>
          </c:spPr>
          <c:invertIfNegative val="0"/>
          <c:cat>
            <c:strRef>
              <c:f>'width classes S5&amp;6'!$J$55:$J$60</c:f>
              <c:strCache>
                <c:ptCount val="6"/>
                <c:pt idx="0">
                  <c:v>&lt;0.5</c:v>
                </c:pt>
                <c:pt idx="1">
                  <c:v>0.5-1.0</c:v>
                </c:pt>
                <c:pt idx="2">
                  <c:v>1.1-1.5</c:v>
                </c:pt>
                <c:pt idx="3">
                  <c:v>1.6-2.0</c:v>
                </c:pt>
                <c:pt idx="4">
                  <c:v>2.1-2.5</c:v>
                </c:pt>
                <c:pt idx="5">
                  <c:v>2.6-3.0</c:v>
                </c:pt>
              </c:strCache>
            </c:strRef>
          </c:cat>
          <c:val>
            <c:numRef>
              <c:f>'width classes S5&amp;6'!$L$55:$L$60</c:f>
              <c:numCache>
                <c:formatCode>0%</c:formatCode>
                <c:ptCount val="6"/>
                <c:pt idx="0">
                  <c:v>0.33333333333333331</c:v>
                </c:pt>
                <c:pt idx="1">
                  <c:v>0.375</c:v>
                </c:pt>
                <c:pt idx="2">
                  <c:v>0.26530612244897961</c:v>
                </c:pt>
                <c:pt idx="3">
                  <c:v>0.28947368421052633</c:v>
                </c:pt>
                <c:pt idx="4">
                  <c:v>0.14285714285714285</c:v>
                </c:pt>
                <c:pt idx="5">
                  <c:v>9.5238095238095233E-2</c:v>
                </c:pt>
              </c:numCache>
            </c:numRef>
          </c:val>
          <c:extLst>
            <c:ext xmlns:c16="http://schemas.microsoft.com/office/drawing/2014/chart" uri="{C3380CC4-5D6E-409C-BE32-E72D297353CC}">
              <c16:uniqueId val="{00000001-992A-41AF-BF0C-0EB7599DEBF9}"/>
            </c:ext>
          </c:extLst>
        </c:ser>
        <c:ser>
          <c:idx val="2"/>
          <c:order val="2"/>
          <c:tx>
            <c:strRef>
              <c:f>'width classes S5&amp;6'!$M$54</c:f>
              <c:strCache>
                <c:ptCount val="1"/>
                <c:pt idx="0">
                  <c:v>Low</c:v>
                </c:pt>
              </c:strCache>
            </c:strRef>
          </c:tx>
          <c:spPr>
            <a:solidFill>
              <a:srgbClr val="92D050"/>
            </a:solidFill>
            <a:ln>
              <a:noFill/>
            </a:ln>
            <a:effectLst/>
            <a:scene3d>
              <a:camera prst="orthographicFront"/>
              <a:lightRig rig="soft" dir="t">
                <a:rot lat="0" lon="0" rev="0"/>
              </a:lightRig>
            </a:scene3d>
            <a:sp3d prstMaterial="matte">
              <a:bevelT w="63500" h="63500"/>
              <a:contourClr>
                <a:srgbClr val="000000"/>
              </a:contourClr>
            </a:sp3d>
          </c:spPr>
          <c:invertIfNegative val="0"/>
          <c:cat>
            <c:strRef>
              <c:f>'width classes S5&amp;6'!$J$55:$J$60</c:f>
              <c:strCache>
                <c:ptCount val="6"/>
                <c:pt idx="0">
                  <c:v>&lt;0.5</c:v>
                </c:pt>
                <c:pt idx="1">
                  <c:v>0.5-1.0</c:v>
                </c:pt>
                <c:pt idx="2">
                  <c:v>1.1-1.5</c:v>
                </c:pt>
                <c:pt idx="3">
                  <c:v>1.6-2.0</c:v>
                </c:pt>
                <c:pt idx="4">
                  <c:v>2.1-2.5</c:v>
                </c:pt>
                <c:pt idx="5">
                  <c:v>2.6-3.0</c:v>
                </c:pt>
              </c:strCache>
            </c:strRef>
          </c:cat>
          <c:val>
            <c:numRef>
              <c:f>'width classes S5&amp;6'!$M$55:$M$60</c:f>
              <c:numCache>
                <c:formatCode>0%</c:formatCode>
                <c:ptCount val="6"/>
                <c:pt idx="0">
                  <c:v>0.16666666666666666</c:v>
                </c:pt>
                <c:pt idx="1">
                  <c:v>0.22500000000000001</c:v>
                </c:pt>
                <c:pt idx="2">
                  <c:v>0.22448979591836735</c:v>
                </c:pt>
                <c:pt idx="3">
                  <c:v>0.18421052631578946</c:v>
                </c:pt>
                <c:pt idx="4">
                  <c:v>0.52380952380952384</c:v>
                </c:pt>
                <c:pt idx="5">
                  <c:v>0.2857142857142857</c:v>
                </c:pt>
              </c:numCache>
            </c:numRef>
          </c:val>
          <c:extLst>
            <c:ext xmlns:c16="http://schemas.microsoft.com/office/drawing/2014/chart" uri="{C3380CC4-5D6E-409C-BE32-E72D297353CC}">
              <c16:uniqueId val="{00000002-992A-41AF-BF0C-0EB7599DEBF9}"/>
            </c:ext>
          </c:extLst>
        </c:ser>
        <c:ser>
          <c:idx val="3"/>
          <c:order val="3"/>
          <c:tx>
            <c:strRef>
              <c:f>'width classes S5&amp;6'!$N$54</c:f>
              <c:strCache>
                <c:ptCount val="1"/>
                <c:pt idx="0">
                  <c:v>Very Low</c:v>
                </c:pt>
              </c:strCache>
            </c:strRef>
          </c:tx>
          <c:spPr>
            <a:solidFill>
              <a:srgbClr val="00B050"/>
            </a:solidFill>
            <a:ln>
              <a:noFill/>
            </a:ln>
            <a:effectLst/>
            <a:scene3d>
              <a:camera prst="orthographicFront"/>
              <a:lightRig rig="threePt" dir="t"/>
            </a:scene3d>
            <a:sp3d prstMaterial="matte">
              <a:bevelT w="63500" h="63500"/>
              <a:contourClr>
                <a:srgbClr val="000000"/>
              </a:contourClr>
            </a:sp3d>
          </c:spPr>
          <c:invertIfNegative val="0"/>
          <c:cat>
            <c:strRef>
              <c:f>'width classes S5&amp;6'!$J$55:$J$60</c:f>
              <c:strCache>
                <c:ptCount val="6"/>
                <c:pt idx="0">
                  <c:v>&lt;0.5</c:v>
                </c:pt>
                <c:pt idx="1">
                  <c:v>0.5-1.0</c:v>
                </c:pt>
                <c:pt idx="2">
                  <c:v>1.1-1.5</c:v>
                </c:pt>
                <c:pt idx="3">
                  <c:v>1.6-2.0</c:v>
                </c:pt>
                <c:pt idx="4">
                  <c:v>2.1-2.5</c:v>
                </c:pt>
                <c:pt idx="5">
                  <c:v>2.6-3.0</c:v>
                </c:pt>
              </c:strCache>
            </c:strRef>
          </c:cat>
          <c:val>
            <c:numRef>
              <c:f>'width classes S5&amp;6'!$N$55:$N$60</c:f>
              <c:numCache>
                <c:formatCode>0%</c:formatCode>
                <c:ptCount val="6"/>
                <c:pt idx="0">
                  <c:v>0</c:v>
                </c:pt>
                <c:pt idx="1">
                  <c:v>0.1</c:v>
                </c:pt>
                <c:pt idx="2">
                  <c:v>0.20408163265306123</c:v>
                </c:pt>
                <c:pt idx="3">
                  <c:v>0.28947368421052633</c:v>
                </c:pt>
                <c:pt idx="4">
                  <c:v>0.19047619047619047</c:v>
                </c:pt>
                <c:pt idx="5">
                  <c:v>0.42857142857142855</c:v>
                </c:pt>
              </c:numCache>
            </c:numRef>
          </c:val>
          <c:extLst>
            <c:ext xmlns:c16="http://schemas.microsoft.com/office/drawing/2014/chart" uri="{C3380CC4-5D6E-409C-BE32-E72D297353CC}">
              <c16:uniqueId val="{00000003-992A-41AF-BF0C-0EB7599DEBF9}"/>
            </c:ext>
          </c:extLst>
        </c:ser>
        <c:dLbls>
          <c:showLegendKey val="0"/>
          <c:showVal val="0"/>
          <c:showCatName val="0"/>
          <c:showSerName val="0"/>
          <c:showPercent val="0"/>
          <c:showBubbleSize val="0"/>
        </c:dLbls>
        <c:gapWidth val="150"/>
        <c:overlap val="100"/>
        <c:axId val="338481936"/>
        <c:axId val="338484680"/>
      </c:barChart>
      <c:catAx>
        <c:axId val="338481936"/>
        <c:scaling>
          <c:orientation val="minMax"/>
        </c:scaling>
        <c:delete val="0"/>
        <c:axPos val="b"/>
        <c:title>
          <c:tx>
            <c:rich>
              <a:bodyPr rot="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r>
                  <a:rPr lang="en-US" sz="2800" b="1"/>
                  <a:t>Stream Width Class (m)</a:t>
                </a:r>
              </a:p>
            </c:rich>
          </c:tx>
          <c:overlay val="0"/>
          <c:spPr>
            <a:noFill/>
            <a:ln>
              <a:noFill/>
            </a:ln>
            <a:effectLst/>
          </c:spPr>
          <c:txPr>
            <a:bodyPr rot="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crossAx val="338484680"/>
        <c:crosses val="autoZero"/>
        <c:auto val="1"/>
        <c:lblAlgn val="ctr"/>
        <c:lblOffset val="100"/>
        <c:noMultiLvlLbl val="0"/>
      </c:catAx>
      <c:valAx>
        <c:axId val="338484680"/>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r>
                  <a:rPr lang="en-US" sz="2800" b="1"/>
                  <a:t>% of Sample (n=279)</a:t>
                </a:r>
              </a:p>
            </c:rich>
          </c:tx>
          <c:overlay val="0"/>
          <c:spPr>
            <a:noFill/>
            <a:ln>
              <a:noFill/>
            </a:ln>
            <a:effectLst/>
          </c:spPr>
          <c:txPr>
            <a:bodyPr rot="-54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crossAx val="33848193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RMA!$R$2</c:f>
              <c:strCache>
                <c:ptCount val="1"/>
                <c:pt idx="0">
                  <c:v>High</c:v>
                </c:pt>
              </c:strCache>
            </c:strRef>
          </c:tx>
          <c:spPr>
            <a:solidFill>
              <a:srgbClr val="FF0000"/>
            </a:solidFill>
            <a:ln>
              <a:noFill/>
            </a:ln>
            <a:effectLst/>
            <a:scene3d>
              <a:camera prst="orthographicFront"/>
              <a:lightRig rig="threePt" dir="t"/>
            </a:scene3d>
            <a:sp3d>
              <a:bevelT/>
            </a:sp3d>
          </c:spPr>
          <c:invertIfNegative val="0"/>
          <c:cat>
            <c:strRef>
              <c:f>RMA!$Q$3:$Q$6</c:f>
              <c:strCache>
                <c:ptCount val="4"/>
                <c:pt idx="0">
                  <c:v>0.0-5.0 (n=140)</c:v>
                </c:pt>
                <c:pt idx="1">
                  <c:v>5.1-10.0 (n=15)</c:v>
                </c:pt>
                <c:pt idx="2">
                  <c:v>10.1-15.0 (n=12)</c:v>
                </c:pt>
                <c:pt idx="3">
                  <c:v>15.1-20.0 (n=45)</c:v>
                </c:pt>
              </c:strCache>
            </c:strRef>
          </c:cat>
          <c:val>
            <c:numRef>
              <c:f>RMA!$R$3:$R$6</c:f>
              <c:numCache>
                <c:formatCode>0%</c:formatCode>
                <c:ptCount val="4"/>
                <c:pt idx="0">
                  <c:v>0.35714285714285715</c:v>
                </c:pt>
                <c:pt idx="1">
                  <c:v>0.33333333333333331</c:v>
                </c:pt>
                <c:pt idx="2">
                  <c:v>8.3333333333333329E-2</c:v>
                </c:pt>
                <c:pt idx="3">
                  <c:v>2.2222222222222223E-2</c:v>
                </c:pt>
              </c:numCache>
            </c:numRef>
          </c:val>
          <c:extLst>
            <c:ext xmlns:c16="http://schemas.microsoft.com/office/drawing/2014/chart" uri="{C3380CC4-5D6E-409C-BE32-E72D297353CC}">
              <c16:uniqueId val="{00000000-5F51-4E47-8F4C-C12CADC96D28}"/>
            </c:ext>
          </c:extLst>
        </c:ser>
        <c:ser>
          <c:idx val="1"/>
          <c:order val="1"/>
          <c:tx>
            <c:strRef>
              <c:f>RMA!$S$2</c:f>
              <c:strCache>
                <c:ptCount val="1"/>
                <c:pt idx="0">
                  <c:v>Medium</c:v>
                </c:pt>
              </c:strCache>
            </c:strRef>
          </c:tx>
          <c:spPr>
            <a:solidFill>
              <a:srgbClr val="FFFF00"/>
            </a:solidFill>
            <a:ln>
              <a:noFill/>
            </a:ln>
            <a:effectLst/>
            <a:scene3d>
              <a:camera prst="orthographicFront"/>
              <a:lightRig rig="threePt" dir="t"/>
            </a:scene3d>
            <a:sp3d>
              <a:bevelT/>
            </a:sp3d>
          </c:spPr>
          <c:invertIfNegative val="0"/>
          <c:cat>
            <c:strRef>
              <c:f>RMA!$Q$3:$Q$6</c:f>
              <c:strCache>
                <c:ptCount val="4"/>
                <c:pt idx="0">
                  <c:v>0.0-5.0 (n=140)</c:v>
                </c:pt>
                <c:pt idx="1">
                  <c:v>5.1-10.0 (n=15)</c:v>
                </c:pt>
                <c:pt idx="2">
                  <c:v>10.1-15.0 (n=12)</c:v>
                </c:pt>
                <c:pt idx="3">
                  <c:v>15.1-20.0 (n=45)</c:v>
                </c:pt>
              </c:strCache>
            </c:strRef>
          </c:cat>
          <c:val>
            <c:numRef>
              <c:f>RMA!$S$3:$S$6</c:f>
              <c:numCache>
                <c:formatCode>0%</c:formatCode>
                <c:ptCount val="4"/>
                <c:pt idx="0">
                  <c:v>0.38571428571428573</c:v>
                </c:pt>
                <c:pt idx="1">
                  <c:v>0</c:v>
                </c:pt>
                <c:pt idx="2">
                  <c:v>0.25</c:v>
                </c:pt>
                <c:pt idx="3">
                  <c:v>8.8888888888888892E-2</c:v>
                </c:pt>
              </c:numCache>
            </c:numRef>
          </c:val>
          <c:extLst>
            <c:ext xmlns:c16="http://schemas.microsoft.com/office/drawing/2014/chart" uri="{C3380CC4-5D6E-409C-BE32-E72D297353CC}">
              <c16:uniqueId val="{00000001-5F51-4E47-8F4C-C12CADC96D28}"/>
            </c:ext>
          </c:extLst>
        </c:ser>
        <c:ser>
          <c:idx val="2"/>
          <c:order val="2"/>
          <c:tx>
            <c:strRef>
              <c:f>RMA!$T$2</c:f>
              <c:strCache>
                <c:ptCount val="1"/>
                <c:pt idx="0">
                  <c:v>Low</c:v>
                </c:pt>
              </c:strCache>
            </c:strRef>
          </c:tx>
          <c:spPr>
            <a:solidFill>
              <a:srgbClr val="92D050"/>
            </a:solidFill>
            <a:ln>
              <a:noFill/>
            </a:ln>
            <a:effectLst/>
            <a:scene3d>
              <a:camera prst="orthographicFront"/>
              <a:lightRig rig="threePt" dir="t"/>
            </a:scene3d>
            <a:sp3d>
              <a:bevelT/>
            </a:sp3d>
          </c:spPr>
          <c:invertIfNegative val="0"/>
          <c:cat>
            <c:strRef>
              <c:f>RMA!$Q$3:$Q$6</c:f>
              <c:strCache>
                <c:ptCount val="4"/>
                <c:pt idx="0">
                  <c:v>0.0-5.0 (n=140)</c:v>
                </c:pt>
                <c:pt idx="1">
                  <c:v>5.1-10.0 (n=15)</c:v>
                </c:pt>
                <c:pt idx="2">
                  <c:v>10.1-15.0 (n=12)</c:v>
                </c:pt>
                <c:pt idx="3">
                  <c:v>15.1-20.0 (n=45)</c:v>
                </c:pt>
              </c:strCache>
            </c:strRef>
          </c:cat>
          <c:val>
            <c:numRef>
              <c:f>RMA!$T$3:$T$6</c:f>
              <c:numCache>
                <c:formatCode>0%</c:formatCode>
                <c:ptCount val="4"/>
                <c:pt idx="0">
                  <c:v>0.22857142857142856</c:v>
                </c:pt>
                <c:pt idx="1">
                  <c:v>0.46666666666666667</c:v>
                </c:pt>
                <c:pt idx="2">
                  <c:v>0.25</c:v>
                </c:pt>
                <c:pt idx="3">
                  <c:v>0.26666666666666666</c:v>
                </c:pt>
              </c:numCache>
            </c:numRef>
          </c:val>
          <c:extLst>
            <c:ext xmlns:c16="http://schemas.microsoft.com/office/drawing/2014/chart" uri="{C3380CC4-5D6E-409C-BE32-E72D297353CC}">
              <c16:uniqueId val="{00000002-5F51-4E47-8F4C-C12CADC96D28}"/>
            </c:ext>
          </c:extLst>
        </c:ser>
        <c:ser>
          <c:idx val="3"/>
          <c:order val="3"/>
          <c:tx>
            <c:strRef>
              <c:f>RMA!$U$2</c:f>
              <c:strCache>
                <c:ptCount val="1"/>
                <c:pt idx="0">
                  <c:v>Very Low</c:v>
                </c:pt>
              </c:strCache>
            </c:strRef>
          </c:tx>
          <c:spPr>
            <a:solidFill>
              <a:srgbClr val="00B050"/>
            </a:solidFill>
            <a:ln>
              <a:noFill/>
            </a:ln>
            <a:effectLst/>
            <a:scene3d>
              <a:camera prst="orthographicFront"/>
              <a:lightRig rig="threePt" dir="t"/>
            </a:scene3d>
            <a:sp3d>
              <a:bevelT/>
            </a:sp3d>
          </c:spPr>
          <c:invertIfNegative val="0"/>
          <c:cat>
            <c:strRef>
              <c:f>RMA!$Q$3:$Q$6</c:f>
              <c:strCache>
                <c:ptCount val="4"/>
                <c:pt idx="0">
                  <c:v>0.0-5.0 (n=140)</c:v>
                </c:pt>
                <c:pt idx="1">
                  <c:v>5.1-10.0 (n=15)</c:v>
                </c:pt>
                <c:pt idx="2">
                  <c:v>10.1-15.0 (n=12)</c:v>
                </c:pt>
                <c:pt idx="3">
                  <c:v>15.1-20.0 (n=45)</c:v>
                </c:pt>
              </c:strCache>
            </c:strRef>
          </c:cat>
          <c:val>
            <c:numRef>
              <c:f>RMA!$U$3:$U$6</c:f>
              <c:numCache>
                <c:formatCode>0%</c:formatCode>
                <c:ptCount val="4"/>
                <c:pt idx="0">
                  <c:v>2.8571428571428571E-2</c:v>
                </c:pt>
                <c:pt idx="1">
                  <c:v>0.2</c:v>
                </c:pt>
                <c:pt idx="2">
                  <c:v>0.41666666666666669</c:v>
                </c:pt>
                <c:pt idx="3">
                  <c:v>0.62222222222222223</c:v>
                </c:pt>
              </c:numCache>
            </c:numRef>
          </c:val>
          <c:extLst>
            <c:ext xmlns:c16="http://schemas.microsoft.com/office/drawing/2014/chart" uri="{C3380CC4-5D6E-409C-BE32-E72D297353CC}">
              <c16:uniqueId val="{00000003-5F51-4E47-8F4C-C12CADC96D28}"/>
            </c:ext>
          </c:extLst>
        </c:ser>
        <c:dLbls>
          <c:showLegendKey val="0"/>
          <c:showVal val="0"/>
          <c:showCatName val="0"/>
          <c:showSerName val="0"/>
          <c:showPercent val="0"/>
          <c:showBubbleSize val="0"/>
        </c:dLbls>
        <c:gapWidth val="150"/>
        <c:overlap val="100"/>
        <c:axId val="224144200"/>
        <c:axId val="224144592"/>
      </c:barChart>
      <c:catAx>
        <c:axId val="224144200"/>
        <c:scaling>
          <c:orientation val="minMax"/>
        </c:scaling>
        <c:delete val="0"/>
        <c:axPos val="b"/>
        <c:title>
          <c:tx>
            <c:rich>
              <a:bodyPr rot="0" spcFirstLastPara="1" vertOverflow="ellipsis" vert="horz" wrap="square" anchor="ctr" anchorCtr="1"/>
              <a:lstStyle/>
              <a:p>
                <a:pPr>
                  <a:defRPr sz="3200" b="1" i="0" u="none" strike="noStrike" kern="1200" baseline="0">
                    <a:solidFill>
                      <a:schemeClr val="tx1">
                        <a:lumMod val="65000"/>
                        <a:lumOff val="35000"/>
                      </a:schemeClr>
                    </a:solidFill>
                    <a:latin typeface="+mn-lt"/>
                    <a:ea typeface="+mn-ea"/>
                    <a:cs typeface="+mn-cs"/>
                  </a:defRPr>
                </a:pPr>
                <a:r>
                  <a:rPr lang="en-US" sz="3200" b="1"/>
                  <a:t>Riparian Width Class (m)</a:t>
                </a:r>
              </a:p>
            </c:rich>
          </c:tx>
          <c:overlay val="0"/>
          <c:spPr>
            <a:noFill/>
            <a:ln>
              <a:noFill/>
            </a:ln>
            <a:effectLst/>
          </c:spPr>
          <c:txPr>
            <a:bodyPr rot="0" spcFirstLastPara="1" vertOverflow="ellipsis" vert="horz" wrap="square" anchor="ctr" anchorCtr="1"/>
            <a:lstStyle/>
            <a:p>
              <a:pPr>
                <a:defRPr sz="3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crossAx val="224144592"/>
        <c:crosses val="autoZero"/>
        <c:auto val="1"/>
        <c:lblAlgn val="ctr"/>
        <c:lblOffset val="100"/>
        <c:noMultiLvlLbl val="0"/>
      </c:catAx>
      <c:valAx>
        <c:axId val="2241445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r>
                  <a:rPr lang="en-US" sz="2800" b="1"/>
                  <a:t>% of Sample</a:t>
                </a:r>
              </a:p>
            </c:rich>
          </c:tx>
          <c:overlay val="0"/>
          <c:spPr>
            <a:noFill/>
            <a:ln>
              <a:noFill/>
            </a:ln>
            <a:effectLst/>
          </c:spPr>
          <c:txPr>
            <a:bodyPr rot="-54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crossAx val="22414420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oter Placeholder 5"/>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r>
              <a:rPr lang="en-CA" dirty="0"/>
              <a:t>FREP MRVA Results for Port McNeill FMLT Meeting Day 2</a:t>
            </a:r>
          </a:p>
        </p:txBody>
      </p:sp>
      <p:sp>
        <p:nvSpPr>
          <p:cNvPr id="7" name="Slide Number Placeholder 6"/>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0E1D6F67-D809-4637-8FAA-012BB3B8F02D}" type="slidenum">
              <a:rPr lang="en-CA" smtClean="0"/>
              <a:t>‹#›</a:t>
            </a:fld>
            <a:endParaRPr lang="en-CA" dirty="0"/>
          </a:p>
        </p:txBody>
      </p:sp>
      <p:sp>
        <p:nvSpPr>
          <p:cNvPr id="8" name="Date Placeholder 7"/>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8588A6EF-8BF6-4374-B4D3-F6A5FD5053CA}" type="datetimeFigureOut">
              <a:rPr lang="en-CA" smtClean="0"/>
              <a:t>2021-05-10</a:t>
            </a:fld>
            <a:endParaRPr lang="en-CA"/>
          </a:p>
        </p:txBody>
      </p:sp>
      <p:sp>
        <p:nvSpPr>
          <p:cNvPr id="10" name="Header Placeholder 9"/>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r>
              <a:rPr lang="en-CA" dirty="0"/>
              <a:t>Forest Harvest Impacts on Coastal Region Small Streams</a:t>
            </a:r>
          </a:p>
        </p:txBody>
      </p:sp>
    </p:spTree>
    <p:extLst>
      <p:ext uri="{BB962C8B-B14F-4D97-AF65-F5344CB8AC3E}">
        <p14:creationId xmlns:p14="http://schemas.microsoft.com/office/powerpoint/2010/main" val="39722429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206189F0-A680-4649-BFD6-7C1AC5EFD448}" type="datetimeFigureOut">
              <a:rPr lang="en-CA" smtClean="0"/>
              <a:t>2021-05-10</a:t>
            </a:fld>
            <a:endParaRPr lang="en-CA"/>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91FDFC12-DE29-4FE0-939F-A204EFC14902}" type="slidenum">
              <a:rPr lang="en-CA" smtClean="0"/>
              <a:t>‹#›</a:t>
            </a:fld>
            <a:endParaRPr lang="en-CA"/>
          </a:p>
        </p:txBody>
      </p:sp>
    </p:spTree>
    <p:extLst>
      <p:ext uri="{BB962C8B-B14F-4D97-AF65-F5344CB8AC3E}">
        <p14:creationId xmlns:p14="http://schemas.microsoft.com/office/powerpoint/2010/main" val="1645447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FA1F83C-3A5F-4474-9543-B646AEA56AD3}" type="slidenum">
              <a:rPr lang="en-CA" smtClean="0"/>
              <a:t>1</a:t>
            </a:fld>
            <a:endParaRPr lang="en-CA" dirty="0"/>
          </a:p>
        </p:txBody>
      </p:sp>
    </p:spTree>
    <p:extLst>
      <p:ext uri="{BB962C8B-B14F-4D97-AF65-F5344CB8AC3E}">
        <p14:creationId xmlns:p14="http://schemas.microsoft.com/office/powerpoint/2010/main" val="2624893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map shows the distribution of all 360 stream reaches sampled from 2006 to the end of 2014 in or</a:t>
            </a:r>
            <a:r>
              <a:rPr lang="en-CA" baseline="0" dirty="0"/>
              <a:t> beside </a:t>
            </a:r>
            <a:r>
              <a:rPr lang="en-CA" baseline="0" dirty="0" err="1"/>
              <a:t>cutblocks</a:t>
            </a:r>
            <a:r>
              <a:rPr lang="en-CA" baseline="0" dirty="0"/>
              <a:t> logged </a:t>
            </a:r>
            <a:r>
              <a:rPr lang="en-CA" dirty="0"/>
              <a:t>by the four major licensees</a:t>
            </a:r>
          </a:p>
          <a:p>
            <a:endParaRPr lang="en-CA" dirty="0"/>
          </a:p>
          <a:p>
            <a:r>
              <a:rPr lang="en-CA" dirty="0"/>
              <a:t>260 in total in the West Coast region, mostly in the North</a:t>
            </a:r>
            <a:r>
              <a:rPr lang="en-CA" baseline="0" dirty="0"/>
              <a:t> Island District</a:t>
            </a:r>
          </a:p>
          <a:p>
            <a:endParaRPr lang="en-CA" baseline="0" dirty="0"/>
          </a:p>
          <a:p>
            <a:r>
              <a:rPr lang="en-CA" baseline="0" dirty="0"/>
              <a:t>120 in the South Cast region, most of them in the Sunshine Coast District</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2</a:t>
            </a:fld>
            <a:endParaRPr lang="en-CA"/>
          </a:p>
        </p:txBody>
      </p:sp>
    </p:spTree>
    <p:extLst>
      <p:ext uri="{BB962C8B-B14F-4D97-AF65-F5344CB8AC3E}">
        <p14:creationId xmlns:p14="http://schemas.microsoft.com/office/powerpoint/2010/main" val="3065587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a:t>This graph shows the different stream classes sampled for each of the four major licensees.  Clearly very little difference between licensees.  </a:t>
            </a:r>
          </a:p>
          <a:p>
            <a:endParaRPr lang="en-CA" baseline="0" dirty="0"/>
          </a:p>
          <a:p>
            <a:r>
              <a:rPr lang="en-CA" baseline="0" dirty="0"/>
              <a:t>For most licensees, S6 streams were by far the most common stream sampled , followed by S5 streams, then S3 and S2 streams.  </a:t>
            </a:r>
          </a:p>
          <a:p>
            <a:endParaRPr lang="en-CA" baseline="0" dirty="0"/>
          </a:p>
          <a:p>
            <a:r>
              <a:rPr lang="en-CA" baseline="0" dirty="0"/>
              <a:t>S4 streams were not that common for no known reasons.</a:t>
            </a:r>
          </a:p>
        </p:txBody>
      </p:sp>
      <p:sp>
        <p:nvSpPr>
          <p:cNvPr id="4" name="Slide Number Placeholder 3"/>
          <p:cNvSpPr>
            <a:spLocks noGrp="1"/>
          </p:cNvSpPr>
          <p:nvPr>
            <p:ph type="sldNum" sz="quarter" idx="10"/>
          </p:nvPr>
        </p:nvSpPr>
        <p:spPr/>
        <p:txBody>
          <a:bodyPr/>
          <a:lstStyle/>
          <a:p>
            <a:fld id="{91FDFC12-DE29-4FE0-939F-A204EFC14902}" type="slidenum">
              <a:rPr lang="en-CA" smtClean="0"/>
              <a:t>3</a:t>
            </a:fld>
            <a:endParaRPr lang="en-CA"/>
          </a:p>
        </p:txBody>
      </p:sp>
    </p:spTree>
    <p:extLst>
      <p:ext uri="{BB962C8B-B14F-4D97-AF65-F5344CB8AC3E}">
        <p14:creationId xmlns:p14="http://schemas.microsoft.com/office/powerpoint/2010/main" val="1764673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slide summarizes the number of No answers for a sample of 51 reference streams in the FREP data.</a:t>
            </a:r>
          </a:p>
          <a:p>
            <a:endParaRPr lang="en-CA" dirty="0"/>
          </a:p>
          <a:p>
            <a:r>
              <a:rPr lang="en-CA" dirty="0"/>
              <a:t>Average number of “No” answers was 1.4, which</a:t>
            </a:r>
            <a:r>
              <a:rPr lang="en-CA" baseline="0" dirty="0"/>
              <a:t> is very similar to average number of </a:t>
            </a:r>
            <a:r>
              <a:rPr lang="en-CA" b="1" baseline="0" dirty="0"/>
              <a:t>Non-cut block related  “No” answers </a:t>
            </a:r>
            <a:r>
              <a:rPr lang="en-CA" baseline="0" dirty="0"/>
              <a:t>(1.1) reported by </a:t>
            </a:r>
            <a:r>
              <a:rPr lang="en-CA" baseline="0" dirty="0" err="1"/>
              <a:t>Tschaplinski</a:t>
            </a:r>
            <a:r>
              <a:rPr lang="en-CA" baseline="0" dirty="0"/>
              <a:t> (2010) for the complete data set.</a:t>
            </a:r>
          </a:p>
          <a:p>
            <a:endParaRPr lang="en-CA" baseline="0" dirty="0"/>
          </a:p>
          <a:p>
            <a:r>
              <a:rPr lang="en-CA" baseline="0" dirty="0"/>
              <a:t>The distribution of No answers validates the number of No answers used to determine the different classes of Proper Functioning Condition in the previous slide</a:t>
            </a:r>
          </a:p>
          <a:p>
            <a:endParaRPr lang="en-CA" baseline="0" dirty="0"/>
          </a:p>
          <a:p>
            <a:r>
              <a:rPr lang="en-CA" baseline="0" dirty="0"/>
              <a:t>There were no streams not in PFC, though two streams did have serious impacts (slide/debris torrent, major flooding) to the stream channel  </a:t>
            </a:r>
            <a:endParaRPr lang="en-CA" dirty="0"/>
          </a:p>
          <a:p>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4</a:t>
            </a:fld>
            <a:endParaRPr lang="en-CA"/>
          </a:p>
        </p:txBody>
      </p:sp>
    </p:spTree>
    <p:extLst>
      <p:ext uri="{BB962C8B-B14F-4D97-AF65-F5344CB8AC3E}">
        <p14:creationId xmlns:p14="http://schemas.microsoft.com/office/powerpoint/2010/main" val="3831246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table shows how we assigned different levels</a:t>
            </a:r>
            <a:r>
              <a:rPr lang="en-CA" baseline="0" dirty="0"/>
              <a:t> of impact to a stream assessment.  </a:t>
            </a:r>
          </a:p>
          <a:p>
            <a:endParaRPr lang="en-CA" baseline="0" dirty="0"/>
          </a:p>
          <a:p>
            <a:r>
              <a:rPr lang="en-CA" dirty="0"/>
              <a:t>The</a:t>
            </a:r>
            <a:r>
              <a:rPr lang="en-CA" baseline="0" dirty="0"/>
              <a:t> FREP riparian protocol assesses 15 different main attributes or processes of a stream reach and its riparian area.  </a:t>
            </a:r>
          </a:p>
          <a:p>
            <a:endParaRPr lang="en-CA" baseline="0" dirty="0"/>
          </a:p>
          <a:p>
            <a:r>
              <a:rPr lang="en-CA" baseline="0" dirty="0"/>
              <a:t>When only two or fewer of these attributes are negatively impacted we say the reach is in Proper Functioning Condition (i.e. functioning properly), and the impacts overall are LOW.  </a:t>
            </a:r>
          </a:p>
          <a:p>
            <a:endParaRPr lang="en-CA" baseline="0" dirty="0"/>
          </a:p>
          <a:p>
            <a:r>
              <a:rPr lang="en-CA" baseline="0" dirty="0"/>
              <a:t>As more and more attributes are negatively impacted, the stream is considered to be in progressively poorer condition.  </a:t>
            </a:r>
          </a:p>
          <a:p>
            <a:endParaRPr lang="en-CA" baseline="0" dirty="0"/>
          </a:p>
          <a:p>
            <a:r>
              <a:rPr lang="en-CA" baseline="0" dirty="0"/>
              <a:t>When 7 or more attributes are negatively impacted, we say the impact on the reach and riparian area as a whole is HIGH</a:t>
            </a:r>
          </a:p>
          <a:p>
            <a:endParaRPr lang="en-CA" baseline="0" dirty="0"/>
          </a:p>
          <a:p>
            <a:r>
              <a:rPr lang="en-CA" baseline="0" dirty="0"/>
              <a:t>FREP “target” levels are green and light green</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5</a:t>
            </a:fld>
            <a:endParaRPr lang="en-CA"/>
          </a:p>
        </p:txBody>
      </p:sp>
    </p:spTree>
    <p:extLst>
      <p:ext uri="{BB962C8B-B14F-4D97-AF65-F5344CB8AC3E}">
        <p14:creationId xmlns:p14="http://schemas.microsoft.com/office/powerpoint/2010/main" val="2794340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slide shows the % of all stream classes sampled with low or very low impacts, i.e. the green or light green outcomes in the previous slide equal to no more than 4 No answers on an assessment </a:t>
            </a:r>
          </a:p>
          <a:p>
            <a:endParaRPr lang="en-CA" dirty="0"/>
          </a:p>
          <a:p>
            <a:r>
              <a:rPr lang="en-CA" dirty="0"/>
              <a:t>From left to right, Skeena Region had good</a:t>
            </a:r>
            <a:r>
              <a:rPr lang="en-CA" baseline="0" dirty="0"/>
              <a:t> outcomes on 78% of the streams.</a:t>
            </a:r>
          </a:p>
          <a:p>
            <a:endParaRPr lang="en-CA" baseline="0" dirty="0"/>
          </a:p>
          <a:p>
            <a:r>
              <a:rPr lang="en-CA" baseline="0" dirty="0"/>
              <a:t>By comparison, South Coast and West Coast Regions had the lowest or close to the lowest scores with good outcomes on 62 and 56% of the streams respectively</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6</a:t>
            </a:fld>
            <a:endParaRPr lang="en-CA"/>
          </a:p>
        </p:txBody>
      </p:sp>
    </p:spTree>
    <p:extLst>
      <p:ext uri="{BB962C8B-B14F-4D97-AF65-F5344CB8AC3E}">
        <p14:creationId xmlns:p14="http://schemas.microsoft.com/office/powerpoint/2010/main" val="8700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graph summarizes both</a:t>
            </a:r>
            <a:r>
              <a:rPr lang="en-CA" baseline="0" dirty="0"/>
              <a:t> the average number of “No” answers recorded on stream assessments (all stream classes) and the relative importance of the main factors that affected the streams.</a:t>
            </a:r>
          </a:p>
          <a:p>
            <a:endParaRPr lang="en-CA" baseline="0" dirty="0"/>
          </a:p>
          <a:p>
            <a:r>
              <a:rPr lang="en-CA" baseline="0" dirty="0"/>
              <a:t>Overall the total number of No answers averages approx. 3.5, which is about an increase of 2-2.5 No answers due to human activities over the 1-1.5 No answers due to natural factors</a:t>
            </a:r>
          </a:p>
          <a:p>
            <a:endParaRPr lang="en-CA" baseline="0" dirty="0"/>
          </a:p>
          <a:p>
            <a:pPr marL="228600" indent="-228600">
              <a:buAutoNum type="arabicParenR"/>
            </a:pPr>
            <a:r>
              <a:rPr lang="en-CA" baseline="0" dirty="0"/>
              <a:t>Light blue at bottom of each bar are impacts due to natural factors such as floods, slides, </a:t>
            </a:r>
            <a:r>
              <a:rPr lang="en-CA" baseline="0" dirty="0" err="1"/>
              <a:t>windthrow</a:t>
            </a:r>
            <a:r>
              <a:rPr lang="en-CA" baseline="0" dirty="0"/>
              <a:t>, fire, and insect infestations.  Note that the northeast region and the highest number of impacts due to natural factors. This was mainly because of the high natural sediment levels these streams have, a factor that was not taken into account because there were no data for that area when </a:t>
            </a:r>
            <a:r>
              <a:rPr lang="en-CA" baseline="0" dirty="0" err="1"/>
              <a:t>FREPstarted</a:t>
            </a:r>
            <a:endParaRPr lang="en-CA" baseline="0" dirty="0"/>
          </a:p>
          <a:p>
            <a:pPr marL="228600" indent="-228600">
              <a:buAutoNum type="arabicParenR"/>
            </a:pPr>
            <a:endParaRPr lang="en-CA" baseline="0" dirty="0"/>
          </a:p>
          <a:p>
            <a:pPr marL="228600" indent="-228600">
              <a:buAutoNum type="arabicParenR"/>
            </a:pPr>
            <a:r>
              <a:rPr lang="en-CA" baseline="0" dirty="0"/>
              <a:t>As I pointed out earlier this averaged about 1.1 for the province as a whole.</a:t>
            </a:r>
          </a:p>
          <a:p>
            <a:pPr marL="228600" indent="-228600">
              <a:buAutoNum type="arabicParenR"/>
            </a:pPr>
            <a:endParaRPr lang="en-CA" baseline="0" dirty="0"/>
          </a:p>
          <a:p>
            <a:pPr marL="228600" indent="-228600">
              <a:buAutoNum type="arabicParenR"/>
            </a:pPr>
            <a:r>
              <a:rPr lang="en-CA" baseline="0" dirty="0"/>
              <a:t>Logging is the next and most significant factor, but before I go there I want to point out a couple of other note worthy factors</a:t>
            </a:r>
          </a:p>
          <a:p>
            <a:pPr marL="228600" indent="-228600">
              <a:buAutoNum type="arabicParenR"/>
            </a:pPr>
            <a:endParaRPr lang="en-CA" baseline="0" dirty="0"/>
          </a:p>
          <a:p>
            <a:pPr marL="228600" indent="-228600">
              <a:buAutoNum type="arabicParenR"/>
            </a:pPr>
            <a:r>
              <a:rPr lang="en-CA" baseline="0" dirty="0"/>
              <a:t>Impacts due to cattle are confined to the main cattle grazing regions of BC, i.e. TO, CC, and KA</a:t>
            </a:r>
          </a:p>
          <a:p>
            <a:pPr marL="228600" indent="-228600">
              <a:buAutoNum type="arabicParenR"/>
            </a:pPr>
            <a:endParaRPr lang="en-CA" baseline="0" dirty="0"/>
          </a:p>
          <a:p>
            <a:pPr marL="228600" indent="-228600">
              <a:buAutoNum type="arabicParenR"/>
            </a:pPr>
            <a:r>
              <a:rPr lang="en-CA" baseline="0" dirty="0"/>
              <a:t>“Other man-made” impacts are confined to the South Coast and West Coast regions – these are primarily impacts due to mtn. bike, quad, and </a:t>
            </a:r>
            <a:r>
              <a:rPr lang="en-CA" baseline="0" dirty="0" err="1"/>
              <a:t>motorcross</a:t>
            </a:r>
            <a:r>
              <a:rPr lang="en-CA" baseline="0" dirty="0"/>
              <a:t> trails, and invasive plants</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7</a:t>
            </a:fld>
            <a:endParaRPr lang="en-CA"/>
          </a:p>
        </p:txBody>
      </p:sp>
    </p:spTree>
    <p:extLst>
      <p:ext uri="{BB962C8B-B14F-4D97-AF65-F5344CB8AC3E}">
        <p14:creationId xmlns:p14="http://schemas.microsoft.com/office/powerpoint/2010/main" val="867148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slide summarizes the % of streams sampled.  The distribution was similar for all licensees</a:t>
            </a:r>
          </a:p>
        </p:txBody>
      </p:sp>
      <p:sp>
        <p:nvSpPr>
          <p:cNvPr id="4" name="Slide Number Placeholder 3"/>
          <p:cNvSpPr>
            <a:spLocks noGrp="1"/>
          </p:cNvSpPr>
          <p:nvPr>
            <p:ph type="sldNum" sz="quarter" idx="10"/>
          </p:nvPr>
        </p:nvSpPr>
        <p:spPr/>
        <p:txBody>
          <a:bodyPr/>
          <a:lstStyle/>
          <a:p>
            <a:fld id="{91FDFC12-DE29-4FE0-939F-A204EFC14902}" type="slidenum">
              <a:rPr lang="en-CA" smtClean="0"/>
              <a:t>8</a:t>
            </a:fld>
            <a:endParaRPr lang="en-CA"/>
          </a:p>
        </p:txBody>
      </p:sp>
    </p:spTree>
    <p:extLst>
      <p:ext uri="{BB962C8B-B14F-4D97-AF65-F5344CB8AC3E}">
        <p14:creationId xmlns:p14="http://schemas.microsoft.com/office/powerpoint/2010/main" val="2131599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Table summarizes the results by stream class.  </a:t>
            </a:r>
          </a:p>
          <a:p>
            <a:endParaRPr lang="en-CA" dirty="0"/>
          </a:p>
          <a:p>
            <a:r>
              <a:rPr lang="en-CA" dirty="0"/>
              <a:t>If you look at the top four</a:t>
            </a:r>
            <a:r>
              <a:rPr lang="en-CA" baseline="0" dirty="0"/>
              <a:t> rows, you can see that relatively few (5-29%) of the S1-S4 stream classes are in the HIGH or MEDIUM impact categories</a:t>
            </a:r>
          </a:p>
          <a:p>
            <a:endParaRPr lang="en-CA" baseline="0" dirty="0"/>
          </a:p>
          <a:p>
            <a:r>
              <a:rPr lang="en-CA" baseline="0" dirty="0"/>
              <a:t>Results are very different for the S5 and especially the S6 streams classes.  Here 41% of the S5 stream had a HIGH or MEDIUM impact, while 54% of the S6 streams had a HIGH or MEDIUM impact</a:t>
            </a:r>
          </a:p>
          <a:p>
            <a:endParaRPr lang="en-CA" baseline="0" dirty="0"/>
          </a:p>
          <a:p>
            <a:r>
              <a:rPr lang="en-CA" baseline="0" dirty="0"/>
              <a:t> </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9</a:t>
            </a:fld>
            <a:endParaRPr lang="en-CA"/>
          </a:p>
        </p:txBody>
      </p:sp>
    </p:spTree>
    <p:extLst>
      <p:ext uri="{BB962C8B-B14F-4D97-AF65-F5344CB8AC3E}">
        <p14:creationId xmlns:p14="http://schemas.microsoft.com/office/powerpoint/2010/main" val="2813463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a:t>This graph shows improved outcomes as</a:t>
            </a:r>
            <a:r>
              <a:rPr lang="en-CA" baseline="0" dirty="0"/>
              <a:t> stream width increases</a:t>
            </a:r>
            <a:r>
              <a:rPr lang="en-CA" dirty="0"/>
              <a:t>.  Seems</a:t>
            </a:r>
            <a:r>
              <a:rPr lang="en-CA" baseline="0" dirty="0"/>
              <a:t> c</a:t>
            </a:r>
            <a:r>
              <a:rPr lang="en-CA" dirty="0"/>
              <a:t>lear that licensees are managing S6</a:t>
            </a:r>
            <a:r>
              <a:rPr lang="en-CA" baseline="0" dirty="0"/>
              <a:t> streams </a:t>
            </a:r>
            <a:r>
              <a:rPr lang="en-CA" dirty="0"/>
              <a:t>on a finer scale than the FREP </a:t>
            </a:r>
            <a:r>
              <a:rPr lang="en-CA" dirty="0" err="1"/>
              <a:t>classifiication</a:t>
            </a:r>
            <a:r>
              <a:rPr lang="en-CA" baseline="0" dirty="0"/>
              <a:t> uses</a:t>
            </a:r>
          </a:p>
          <a:p>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10</a:t>
            </a:fld>
            <a:endParaRPr lang="en-CA"/>
          </a:p>
        </p:txBody>
      </p:sp>
    </p:spTree>
    <p:extLst>
      <p:ext uri="{BB962C8B-B14F-4D97-AF65-F5344CB8AC3E}">
        <p14:creationId xmlns:p14="http://schemas.microsoft.com/office/powerpoint/2010/main" val="1947976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a:t>This graph shows improved outcomes with higher retention levels.  </a:t>
            </a:r>
            <a:endParaRPr lang="en-CA" baseline="0" dirty="0"/>
          </a:p>
          <a:p>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11</a:t>
            </a:fld>
            <a:endParaRPr lang="en-CA"/>
          </a:p>
        </p:txBody>
      </p:sp>
    </p:spTree>
    <p:extLst>
      <p:ext uri="{BB962C8B-B14F-4D97-AF65-F5344CB8AC3E}">
        <p14:creationId xmlns:p14="http://schemas.microsoft.com/office/powerpoint/2010/main" val="3516775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table comes right out of the riparian section of the MRVA report that was prepared for WFP.   You can look at this table and fairly quickly see what the most common</a:t>
            </a:r>
            <a:r>
              <a:rPr lang="en-CA" baseline="0" dirty="0"/>
              <a:t> factors were  causing impacts plus what the most common specific impacts were </a:t>
            </a:r>
            <a:endParaRPr lang="en-CA" dirty="0"/>
          </a:p>
          <a:p>
            <a:endParaRPr lang="en-CA" dirty="0"/>
          </a:p>
          <a:p>
            <a:r>
              <a:rPr lang="en-CA" dirty="0"/>
              <a:t>It shows that logging</a:t>
            </a:r>
            <a:r>
              <a:rPr lang="en-CA" baseline="0" dirty="0"/>
              <a:t> was responsible for 75% of the negative outcomes in the West Coast region.  Logging activities most frequently cited included </a:t>
            </a:r>
            <a:r>
              <a:rPr lang="en-CA" dirty="0"/>
              <a:t>falling and </a:t>
            </a:r>
            <a:r>
              <a:rPr lang="en-CA" dirty="0" err="1"/>
              <a:t>yarding</a:t>
            </a:r>
            <a:r>
              <a:rPr lang="en-CA" dirty="0"/>
              <a:t>, low retention and </a:t>
            </a:r>
            <a:r>
              <a:rPr lang="en-CA" dirty="0" err="1"/>
              <a:t>windthrow</a:t>
            </a:r>
            <a:r>
              <a:rPr lang="en-CA" dirty="0"/>
              <a:t>.</a:t>
            </a:r>
          </a:p>
          <a:p>
            <a:endParaRPr lang="en-CA" dirty="0"/>
          </a:p>
          <a:p>
            <a:r>
              <a:rPr lang="en-CA" dirty="0"/>
              <a:t>Specific</a:t>
            </a:r>
            <a:r>
              <a:rPr lang="en-CA" baseline="0" dirty="0"/>
              <a:t> stream or riparian attributes affected included in order of frequency blockages in the stream and riparian area, alteration of in-stream LWD processes, a decrease in riparian vegetation. And a decrease on the LWD supply</a:t>
            </a:r>
          </a:p>
          <a:p>
            <a:endParaRPr lang="en-CA" baseline="0" dirty="0"/>
          </a:p>
          <a:p>
            <a:r>
              <a:rPr lang="en-CA" baseline="0" dirty="0"/>
              <a:t>Natural events, roads and upstream factors were the other causes of the impacts recorded</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12</a:t>
            </a:fld>
            <a:endParaRPr lang="en-CA"/>
          </a:p>
        </p:txBody>
      </p:sp>
    </p:spTree>
    <p:extLst>
      <p:ext uri="{BB962C8B-B14F-4D97-AF65-F5344CB8AC3E}">
        <p14:creationId xmlns:p14="http://schemas.microsoft.com/office/powerpoint/2010/main" val="24774844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Here is the</a:t>
            </a:r>
            <a:r>
              <a:rPr lang="en-CA" baseline="0" dirty="0"/>
              <a:t> same table for the South Coast</a:t>
            </a:r>
          </a:p>
          <a:p>
            <a:endParaRPr lang="en-CA" baseline="0" dirty="0"/>
          </a:p>
          <a:p>
            <a:r>
              <a:rPr lang="en-CA" baseline="0" dirty="0"/>
              <a:t>Logging again is the most frequently cited cause of impacts, but mainly only because of falling and </a:t>
            </a:r>
            <a:r>
              <a:rPr lang="en-CA" baseline="0" dirty="0" err="1"/>
              <a:t>yarding</a:t>
            </a:r>
            <a:r>
              <a:rPr lang="en-CA" baseline="0" dirty="0"/>
              <a:t> and low retention.  </a:t>
            </a:r>
            <a:r>
              <a:rPr lang="en-CA" baseline="0" dirty="0" err="1"/>
              <a:t>Windthrow</a:t>
            </a:r>
            <a:r>
              <a:rPr lang="en-CA" baseline="0" dirty="0"/>
              <a:t> was not as much an issue.</a:t>
            </a:r>
          </a:p>
          <a:p>
            <a:endParaRPr lang="en-CA" baseline="0" dirty="0"/>
          </a:p>
          <a:p>
            <a:r>
              <a:rPr lang="en-CA" baseline="0" dirty="0"/>
              <a:t>Natural events were about the same, while roads at 12% in the South Coast was a more frequent issue than the West Coast region at 5%.  </a:t>
            </a:r>
          </a:p>
          <a:p>
            <a:endParaRPr lang="en-CA" baseline="0" dirty="0"/>
          </a:p>
          <a:p>
            <a:r>
              <a:rPr lang="en-CA" baseline="0" dirty="0"/>
              <a:t>Perhaps that also explains why higher instream sediment levels were much more frequently cited as a specific cause in the South coast compared to the West Coast</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13</a:t>
            </a:fld>
            <a:endParaRPr lang="en-CA"/>
          </a:p>
        </p:txBody>
      </p:sp>
    </p:spTree>
    <p:extLst>
      <p:ext uri="{BB962C8B-B14F-4D97-AF65-F5344CB8AC3E}">
        <p14:creationId xmlns:p14="http://schemas.microsoft.com/office/powerpoint/2010/main" val="28441489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end of a MRVA report on each FRPA value concludes with a short section on Opportunities for Improvement.  The four main opportunities to improve outcomes on stream assessments are:</a:t>
            </a:r>
          </a:p>
          <a:p>
            <a:endParaRPr lang="en-CA" dirty="0"/>
          </a:p>
          <a:p>
            <a:r>
              <a:rPr lang="en-CA" dirty="0"/>
              <a:t>1)</a:t>
            </a:r>
            <a:r>
              <a:rPr lang="en-CA" baseline="0" dirty="0"/>
              <a:t> </a:t>
            </a:r>
          </a:p>
          <a:p>
            <a:r>
              <a:rPr lang="en-CA" baseline="0" dirty="0"/>
              <a:t>2)</a:t>
            </a:r>
          </a:p>
          <a:p>
            <a:r>
              <a:rPr lang="en-CA" baseline="0" dirty="0"/>
              <a:t>3)</a:t>
            </a:r>
          </a:p>
          <a:p>
            <a:r>
              <a:rPr lang="en-CA" baseline="0" dirty="0"/>
              <a:t>4)</a:t>
            </a:r>
          </a:p>
          <a:p>
            <a:r>
              <a:rPr lang="en-CA" baseline="0" dirty="0"/>
              <a:t>5)</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14</a:t>
            </a:fld>
            <a:endParaRPr lang="en-CA"/>
          </a:p>
        </p:txBody>
      </p:sp>
    </p:spTree>
    <p:extLst>
      <p:ext uri="{BB962C8B-B14F-4D97-AF65-F5344CB8AC3E}">
        <p14:creationId xmlns:p14="http://schemas.microsoft.com/office/powerpoint/2010/main" val="3241554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end of a MRVA report on each FRPA value concludes with a short section on Opportunities for Improvement.  The four main opportunities to improve outcomes on stream assessments are:</a:t>
            </a:r>
          </a:p>
          <a:p>
            <a:endParaRPr lang="en-CA" dirty="0"/>
          </a:p>
          <a:p>
            <a:r>
              <a:rPr lang="en-CA" dirty="0"/>
              <a:t>1)</a:t>
            </a:r>
            <a:r>
              <a:rPr lang="en-CA" baseline="0" dirty="0"/>
              <a:t> </a:t>
            </a:r>
          </a:p>
          <a:p>
            <a:r>
              <a:rPr lang="en-CA" baseline="0" dirty="0"/>
              <a:t>2)</a:t>
            </a:r>
          </a:p>
          <a:p>
            <a:r>
              <a:rPr lang="en-CA" baseline="0" dirty="0"/>
              <a:t>3)</a:t>
            </a:r>
          </a:p>
          <a:p>
            <a:r>
              <a:rPr lang="en-CA" baseline="0" dirty="0"/>
              <a:t>4)</a:t>
            </a:r>
          </a:p>
          <a:p>
            <a:r>
              <a:rPr lang="en-CA" baseline="0" dirty="0"/>
              <a:t>5)</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15</a:t>
            </a:fld>
            <a:endParaRPr lang="en-CA"/>
          </a:p>
        </p:txBody>
      </p:sp>
    </p:spTree>
    <p:extLst>
      <p:ext uri="{BB962C8B-B14F-4D97-AF65-F5344CB8AC3E}">
        <p14:creationId xmlns:p14="http://schemas.microsoft.com/office/powerpoint/2010/main" val="17265164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end of a MRVA report on each FRPA value concludes with a short section on Opportunities for Improvement.  The four main opportunities to improve outcomes on stream assessments are:</a:t>
            </a:r>
          </a:p>
          <a:p>
            <a:endParaRPr lang="en-CA" dirty="0"/>
          </a:p>
          <a:p>
            <a:r>
              <a:rPr lang="en-CA" dirty="0"/>
              <a:t>1)</a:t>
            </a:r>
            <a:r>
              <a:rPr lang="en-CA" baseline="0" dirty="0"/>
              <a:t> </a:t>
            </a:r>
          </a:p>
          <a:p>
            <a:r>
              <a:rPr lang="en-CA" baseline="0" dirty="0"/>
              <a:t>2)</a:t>
            </a:r>
          </a:p>
          <a:p>
            <a:r>
              <a:rPr lang="en-CA" baseline="0" dirty="0"/>
              <a:t>3)</a:t>
            </a:r>
          </a:p>
          <a:p>
            <a:r>
              <a:rPr lang="en-CA" baseline="0" dirty="0"/>
              <a:t>4)</a:t>
            </a:r>
          </a:p>
          <a:p>
            <a:r>
              <a:rPr lang="en-CA" baseline="0" dirty="0"/>
              <a:t>5)</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16</a:t>
            </a:fld>
            <a:endParaRPr lang="en-CA"/>
          </a:p>
        </p:txBody>
      </p:sp>
    </p:spTree>
    <p:extLst>
      <p:ext uri="{BB962C8B-B14F-4D97-AF65-F5344CB8AC3E}">
        <p14:creationId xmlns:p14="http://schemas.microsoft.com/office/powerpoint/2010/main" val="2640730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18E27FCE-D212-4998-9042-4349F2FF9B6B}" type="datetimeFigureOut">
              <a:rPr lang="en-CA" smtClean="0"/>
              <a:t>2021-05-10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4145730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18E27FCE-D212-4998-9042-4349F2FF9B6B}" type="datetimeFigureOut">
              <a:rPr lang="en-CA" smtClean="0"/>
              <a:t>2021-05-10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1869452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E27FCE-D212-4998-9042-4349F2FF9B6B}" type="datetimeFigureOut">
              <a:rPr lang="en-CA" smtClean="0"/>
              <a:t>2021-05-10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1985875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18E27FCE-D212-4998-9042-4349F2FF9B6B}" type="datetimeFigureOut">
              <a:rPr lang="en-CA" smtClean="0"/>
              <a:t>2021-05-10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3893707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18E27FCE-D212-4998-9042-4349F2FF9B6B}" type="datetimeFigureOut">
              <a:rPr lang="en-CA" smtClean="0"/>
              <a:t>2021-05-10</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2918757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18E27FCE-D212-4998-9042-4349F2FF9B6B}" type="datetimeFigureOut">
              <a:rPr lang="en-CA" smtClean="0"/>
              <a:t>2021-05-10</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3816039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E27FCE-D212-4998-9042-4349F2FF9B6B}" type="datetimeFigureOut">
              <a:rPr lang="en-CA" smtClean="0"/>
              <a:t>2021-05-10</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463044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E27FCE-D212-4998-9042-4349F2FF9B6B}" type="datetimeFigureOut">
              <a:rPr lang="en-CA" smtClean="0"/>
              <a:t>2021-05-10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1013545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E27FCE-D212-4998-9042-4349F2FF9B6B}" type="datetimeFigureOut">
              <a:rPr lang="en-CA" smtClean="0"/>
              <a:t>2021-05-10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1144268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18E27FCE-D212-4998-9042-4349F2FF9B6B}" type="datetimeFigureOut">
              <a:rPr lang="en-CA" smtClean="0"/>
              <a:t>2021-05-10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264272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18E27FCE-D212-4998-9042-4349F2FF9B6B}" type="datetimeFigureOut">
              <a:rPr lang="en-CA" smtClean="0"/>
              <a:t>2021-05-10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678976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E27FCE-D212-4998-9042-4349F2FF9B6B}" type="datetimeFigureOut">
              <a:rPr lang="en-CA" smtClean="0"/>
              <a:t>2021-05-10</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9A4DF9-3851-4A07-B660-C8E39827864A}" type="slidenum">
              <a:rPr lang="en-CA" smtClean="0"/>
              <a:t>‹#›</a:t>
            </a:fld>
            <a:endParaRPr lang="en-CA"/>
          </a:p>
        </p:txBody>
      </p:sp>
    </p:spTree>
    <p:extLst>
      <p:ext uri="{BB962C8B-B14F-4D97-AF65-F5344CB8AC3E}">
        <p14:creationId xmlns:p14="http://schemas.microsoft.com/office/powerpoint/2010/main" val="1236476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896" y="0"/>
            <a:ext cx="10599607" cy="7086595"/>
          </a:xfrm>
          <a:prstGeom prst="rect">
            <a:avLst/>
          </a:prstGeom>
        </p:spPr>
      </p:pic>
      <p:sp>
        <p:nvSpPr>
          <p:cNvPr id="2" name="Title 1"/>
          <p:cNvSpPr>
            <a:spLocks noGrp="1"/>
          </p:cNvSpPr>
          <p:nvPr>
            <p:ph type="ctrTitle"/>
          </p:nvPr>
        </p:nvSpPr>
        <p:spPr>
          <a:xfrm>
            <a:off x="556320" y="764704"/>
            <a:ext cx="8587680" cy="1638674"/>
          </a:xfrm>
        </p:spPr>
        <p:txBody>
          <a:bodyPr>
            <a:normAutofit fontScale="90000"/>
          </a:bodyPr>
          <a:lstStyle/>
          <a:p>
            <a:pPr algn="ctr"/>
            <a:r>
              <a:rPr lang="en-CA" b="1" dirty="0">
                <a:solidFill>
                  <a:schemeClr val="bg1"/>
                </a:solidFill>
              </a:rPr>
              <a:t>Review of Stream Riparian Condition</a:t>
            </a:r>
            <a:br>
              <a:rPr lang="en-CA" b="1" dirty="0">
                <a:solidFill>
                  <a:schemeClr val="bg1"/>
                </a:solidFill>
              </a:rPr>
            </a:br>
            <a:r>
              <a:rPr lang="en-CA" b="1" dirty="0">
                <a:solidFill>
                  <a:schemeClr val="bg1"/>
                </a:solidFill>
              </a:rPr>
              <a:t>in the West and South Coast Regions – Major Licensees</a:t>
            </a:r>
            <a:br>
              <a:rPr lang="en-CA" b="1" dirty="0">
                <a:solidFill>
                  <a:schemeClr val="bg1"/>
                </a:solidFill>
              </a:rPr>
            </a:br>
            <a:r>
              <a:rPr lang="en-CA" b="1" dirty="0">
                <a:solidFill>
                  <a:schemeClr val="bg1"/>
                </a:solidFill>
              </a:rPr>
              <a:t>2006 - 2014</a:t>
            </a:r>
            <a:br>
              <a:rPr lang="en-CA" dirty="0">
                <a:solidFill>
                  <a:schemeClr val="bg1"/>
                </a:solidFill>
              </a:rPr>
            </a:br>
            <a:endParaRPr lang="en-CA" dirty="0">
              <a:solidFill>
                <a:schemeClr val="bg1"/>
              </a:solidFill>
            </a:endParaRPr>
          </a:p>
        </p:txBody>
      </p:sp>
    </p:spTree>
    <p:extLst>
      <p:ext uri="{BB962C8B-B14F-4D97-AF65-F5344CB8AC3E}">
        <p14:creationId xmlns:p14="http://schemas.microsoft.com/office/powerpoint/2010/main" val="809762891"/>
      </p:ext>
    </p:extLst>
  </p:cSld>
  <p:clrMapOvr>
    <a:masterClrMapping/>
  </p:clrMapOvr>
  <mc:AlternateContent xmlns:mc="http://schemas.openxmlformats.org/markup-compatibility/2006" xmlns:p14="http://schemas.microsoft.com/office/powerpoint/2010/main">
    <mc:Choice Requires="p14">
      <p:transition spd="slow" p14:dur="2000" advTm="908"/>
    </mc:Choice>
    <mc:Fallback xmlns="">
      <p:transition spd="slow" advTm="90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29425"/>
          <a:stretch/>
        </p:blipFill>
        <p:spPr>
          <a:xfrm>
            <a:off x="3131840" y="116632"/>
            <a:ext cx="6050546" cy="6624736"/>
          </a:xfrm>
        </p:spPr>
      </p:pic>
      <p:sp>
        <p:nvSpPr>
          <p:cNvPr id="2" name="Title 1"/>
          <p:cNvSpPr>
            <a:spLocks noGrp="1"/>
          </p:cNvSpPr>
          <p:nvPr>
            <p:ph type="title"/>
          </p:nvPr>
        </p:nvSpPr>
        <p:spPr>
          <a:xfrm>
            <a:off x="72545" y="446869"/>
            <a:ext cx="3347327" cy="779686"/>
          </a:xfrm>
        </p:spPr>
        <p:txBody>
          <a:bodyPr>
            <a:normAutofit fontScale="90000"/>
          </a:bodyPr>
          <a:lstStyle/>
          <a:p>
            <a:pPr algn="ctr"/>
            <a:r>
              <a:rPr lang="en-CA" sz="2800" dirty="0"/>
              <a:t>No. of Stream Reaches </a:t>
            </a:r>
            <a:br>
              <a:rPr lang="en-CA" sz="2800" dirty="0"/>
            </a:br>
            <a:r>
              <a:rPr lang="en-CA" sz="2800" dirty="0"/>
              <a:t>Assessed (2006-2014)</a:t>
            </a:r>
          </a:p>
        </p:txBody>
      </p:sp>
      <p:sp>
        <p:nvSpPr>
          <p:cNvPr id="4" name="Text Placeholder 3"/>
          <p:cNvSpPr>
            <a:spLocks noGrp="1"/>
          </p:cNvSpPr>
          <p:nvPr>
            <p:ph type="body" sz="half" idx="2"/>
          </p:nvPr>
        </p:nvSpPr>
        <p:spPr>
          <a:xfrm>
            <a:off x="72545" y="1435100"/>
            <a:ext cx="4283431" cy="4691063"/>
          </a:xfrm>
        </p:spPr>
        <p:txBody>
          <a:bodyPr>
            <a:normAutofit/>
          </a:bodyPr>
          <a:lstStyle/>
          <a:p>
            <a:pPr marL="285750" lvl="0" indent="-285750">
              <a:spcBef>
                <a:spcPts val="1200"/>
              </a:spcBef>
              <a:buFont typeface="Arial" pitchFamily="34" charset="0"/>
              <a:buChar char="•"/>
            </a:pPr>
            <a:r>
              <a:rPr lang="en-CA" sz="2000" b="1" dirty="0"/>
              <a:t>South Coast Region n=120</a:t>
            </a:r>
          </a:p>
          <a:p>
            <a:pPr marL="742950" lvl="1" indent="-285750">
              <a:spcBef>
                <a:spcPts val="1200"/>
              </a:spcBef>
              <a:buFont typeface="Arial" pitchFamily="34" charset="0"/>
              <a:buChar char="•"/>
            </a:pPr>
            <a:r>
              <a:rPr lang="en-CA" sz="2000" b="1" dirty="0"/>
              <a:t>Chilliwack (n=37)</a:t>
            </a:r>
          </a:p>
          <a:p>
            <a:pPr marL="742950" lvl="1" indent="-285750">
              <a:spcBef>
                <a:spcPts val="1200"/>
              </a:spcBef>
              <a:buFont typeface="Arial" pitchFamily="34" charset="0"/>
              <a:buChar char="•"/>
            </a:pPr>
            <a:r>
              <a:rPr lang="en-CA" sz="2000" b="1" dirty="0"/>
              <a:t>Sunshine (n= 61)</a:t>
            </a:r>
          </a:p>
          <a:p>
            <a:pPr marL="742950" lvl="1" indent="-285750">
              <a:spcBef>
                <a:spcPts val="1200"/>
              </a:spcBef>
              <a:buFont typeface="Arial" pitchFamily="34" charset="0"/>
              <a:buChar char="•"/>
            </a:pPr>
            <a:r>
              <a:rPr lang="en-CA" sz="2000" b="1" dirty="0"/>
              <a:t>Sea-to-Sky (n=22)</a:t>
            </a:r>
          </a:p>
          <a:p>
            <a:pPr marL="742950" lvl="1" indent="-285750">
              <a:spcBef>
                <a:spcPts val="1200"/>
              </a:spcBef>
              <a:buFont typeface="Arial" pitchFamily="34" charset="0"/>
              <a:buChar char="•"/>
            </a:pPr>
            <a:endParaRPr lang="en-CA" sz="2000" b="1" dirty="0"/>
          </a:p>
          <a:p>
            <a:pPr marL="284400" lvl="1" indent="-285750">
              <a:spcBef>
                <a:spcPts val="1200"/>
              </a:spcBef>
              <a:buFont typeface="Arial" pitchFamily="34" charset="0"/>
              <a:buChar char="•"/>
            </a:pPr>
            <a:r>
              <a:rPr lang="en-CA" sz="2000" b="1" dirty="0"/>
              <a:t>West Coast Region n=260</a:t>
            </a:r>
          </a:p>
          <a:p>
            <a:pPr marL="741600" lvl="2" indent="-285750">
              <a:spcBef>
                <a:spcPts val="1200"/>
              </a:spcBef>
              <a:buFont typeface="Arial" pitchFamily="34" charset="0"/>
              <a:buChar char="•"/>
            </a:pPr>
            <a:r>
              <a:rPr lang="en-CA" sz="2000" b="1" dirty="0"/>
              <a:t>South Island (n=54)</a:t>
            </a:r>
          </a:p>
          <a:p>
            <a:pPr marL="741600" lvl="2" indent="-285750">
              <a:spcBef>
                <a:spcPts val="1200"/>
              </a:spcBef>
              <a:buFont typeface="Arial" pitchFamily="34" charset="0"/>
              <a:buChar char="•"/>
            </a:pPr>
            <a:r>
              <a:rPr lang="en-CA" sz="2000" b="1" dirty="0"/>
              <a:t>Campbell River (n=84)</a:t>
            </a:r>
          </a:p>
          <a:p>
            <a:pPr marL="741600" lvl="2" indent="-285750">
              <a:spcBef>
                <a:spcPts val="1200"/>
              </a:spcBef>
              <a:buFont typeface="Arial" pitchFamily="34" charset="0"/>
              <a:buChar char="•"/>
            </a:pPr>
            <a:r>
              <a:rPr lang="en-CA" sz="2000" b="1" dirty="0"/>
              <a:t>North Island (n=108)</a:t>
            </a:r>
          </a:p>
          <a:p>
            <a:pPr marL="741600" lvl="2" indent="-285750">
              <a:spcBef>
                <a:spcPts val="1200"/>
              </a:spcBef>
              <a:buFont typeface="Arial" pitchFamily="34" charset="0"/>
              <a:buChar char="•"/>
            </a:pPr>
            <a:r>
              <a:rPr lang="en-CA" sz="2000" b="1" dirty="0" err="1"/>
              <a:t>Haida</a:t>
            </a:r>
            <a:r>
              <a:rPr lang="en-CA" sz="2000" b="1" dirty="0"/>
              <a:t> </a:t>
            </a:r>
            <a:r>
              <a:rPr lang="en-CA" sz="2000" b="1" dirty="0" err="1"/>
              <a:t>Gwaii</a:t>
            </a:r>
            <a:r>
              <a:rPr lang="en-CA" sz="2000" b="1" dirty="0"/>
              <a:t> (n=14)</a:t>
            </a:r>
          </a:p>
          <a:p>
            <a:pPr marL="741600" lvl="2" indent="-285750">
              <a:spcBef>
                <a:spcPts val="1200"/>
              </a:spcBef>
              <a:buFont typeface="Arial" pitchFamily="34" charset="0"/>
              <a:buChar char="•"/>
            </a:pPr>
            <a:endParaRPr lang="en-CA" sz="2000" b="1" dirty="0"/>
          </a:p>
        </p:txBody>
      </p:sp>
    </p:spTree>
    <p:extLst>
      <p:ext uri="{BB962C8B-B14F-4D97-AF65-F5344CB8AC3E}">
        <p14:creationId xmlns:p14="http://schemas.microsoft.com/office/powerpoint/2010/main" val="1099198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defRPr sz="1400" b="0" i="0" u="none" strike="noStrike" kern="1200" spc="0" baseline="0">
                <a:solidFill>
                  <a:srgbClr val="4F81BD"/>
                </a:solidFill>
                <a:latin typeface="+mn-lt"/>
                <a:ea typeface="+mn-ea"/>
                <a:cs typeface="+mn-cs"/>
              </a:defRPr>
            </a:pPr>
            <a:r>
              <a:rPr lang="en-US" sz="3200" b="1" dirty="0">
                <a:solidFill>
                  <a:schemeClr val="accent1"/>
                </a:solidFill>
              </a:rPr>
              <a:t>Stream Classes Sampled, </a:t>
            </a:r>
            <a:br>
              <a:rPr lang="en-CA" sz="3200" dirty="0">
                <a:solidFill>
                  <a:schemeClr val="accent1"/>
                </a:solidFill>
              </a:rPr>
            </a:br>
            <a:r>
              <a:rPr lang="en-US" sz="3200" b="1" dirty="0">
                <a:solidFill>
                  <a:schemeClr val="accent1"/>
                </a:solidFill>
              </a:rPr>
              <a:t>By Licensees W, X, Y, Z</a:t>
            </a:r>
            <a:endParaRPr lang="en-CA" sz="3200"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023779413"/>
              </p:ext>
            </p:extLst>
          </p:nvPr>
        </p:nvGraphicFramePr>
        <p:xfrm>
          <a:off x="457200" y="1600200"/>
          <a:ext cx="7931224" cy="5257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61891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 Stream Condition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40244604"/>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24889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a:t>Magnitude of Impacts</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569547383"/>
              </p:ext>
            </p:extLst>
          </p:nvPr>
        </p:nvGraphicFramePr>
        <p:xfrm>
          <a:off x="0" y="1600200"/>
          <a:ext cx="9144000" cy="5455132"/>
        </p:xfrm>
        <a:graphic>
          <a:graphicData uri="http://schemas.openxmlformats.org/drawingml/2006/table">
            <a:tbl>
              <a:tblPr firstRow="1" bandRow="1">
                <a:tableStyleId>{5C22544A-7EE6-4342-B048-85BDC9FD1C3A}</a:tableStyleId>
              </a:tblPr>
              <a:tblGrid>
                <a:gridCol w="1857535">
                  <a:extLst>
                    <a:ext uri="{9D8B030D-6E8A-4147-A177-3AD203B41FA5}">
                      <a16:colId xmlns:a16="http://schemas.microsoft.com/office/drawing/2014/main" val="20000"/>
                    </a:ext>
                  </a:extLst>
                </a:gridCol>
                <a:gridCol w="2714465">
                  <a:extLst>
                    <a:ext uri="{9D8B030D-6E8A-4147-A177-3AD203B41FA5}">
                      <a16:colId xmlns:a16="http://schemas.microsoft.com/office/drawing/2014/main" val="20001"/>
                    </a:ext>
                  </a:extLst>
                </a:gridCol>
                <a:gridCol w="2896113">
                  <a:extLst>
                    <a:ext uri="{9D8B030D-6E8A-4147-A177-3AD203B41FA5}">
                      <a16:colId xmlns:a16="http://schemas.microsoft.com/office/drawing/2014/main" val="20002"/>
                    </a:ext>
                  </a:extLst>
                </a:gridCol>
                <a:gridCol w="1675887">
                  <a:extLst>
                    <a:ext uri="{9D8B030D-6E8A-4147-A177-3AD203B41FA5}">
                      <a16:colId xmlns:a16="http://schemas.microsoft.com/office/drawing/2014/main" val="20003"/>
                    </a:ext>
                  </a:extLst>
                </a:gridCol>
              </a:tblGrid>
              <a:tr h="1290751">
                <a:tc>
                  <a:txBody>
                    <a:bodyPr/>
                    <a:lstStyle/>
                    <a:p>
                      <a:pPr algn="ctr"/>
                      <a:r>
                        <a:rPr lang="en-CA" b="0" dirty="0">
                          <a:solidFill>
                            <a:schemeClr val="tx1"/>
                          </a:solidFill>
                        </a:rPr>
                        <a:t>No. of Stream</a:t>
                      </a:r>
                      <a:r>
                        <a:rPr lang="en-CA" b="0" baseline="0" dirty="0">
                          <a:solidFill>
                            <a:schemeClr val="tx1"/>
                          </a:solidFill>
                        </a:rPr>
                        <a:t>/</a:t>
                      </a:r>
                      <a:r>
                        <a:rPr lang="en-CA" b="0" dirty="0">
                          <a:solidFill>
                            <a:schemeClr val="tx1"/>
                          </a:solidFill>
                        </a:rPr>
                        <a:t>Riparian Attributes Affected</a:t>
                      </a:r>
                    </a:p>
                  </a:txBody>
                  <a:tcPr/>
                </a:tc>
                <a:tc>
                  <a:txBody>
                    <a:bodyPr/>
                    <a:lstStyle/>
                    <a:p>
                      <a:pPr algn="ctr"/>
                      <a:r>
                        <a:rPr lang="en-CA" b="0" dirty="0">
                          <a:solidFill>
                            <a:schemeClr val="tx1"/>
                          </a:solidFill>
                        </a:rPr>
                        <a:t>Stream/Riparian</a:t>
                      </a:r>
                      <a:r>
                        <a:rPr lang="en-CA" b="0" baseline="0" dirty="0">
                          <a:solidFill>
                            <a:schemeClr val="tx1"/>
                          </a:solidFill>
                        </a:rPr>
                        <a:t> Condition (based on expert opinion and comparison to reference conditions)</a:t>
                      </a:r>
                      <a:endParaRPr lang="en-CA" b="0" dirty="0">
                        <a:solidFill>
                          <a:schemeClr val="tx1"/>
                        </a:solidFill>
                      </a:endParaRPr>
                    </a:p>
                  </a:txBody>
                  <a:tcPr/>
                </a:tc>
                <a:tc>
                  <a:txBody>
                    <a:bodyPr/>
                    <a:lstStyle/>
                    <a:p>
                      <a:pPr algn="ctr"/>
                      <a:r>
                        <a:rPr lang="en-CA" b="0" dirty="0">
                          <a:solidFill>
                            <a:schemeClr val="tx1"/>
                          </a:solidFill>
                        </a:rPr>
                        <a:t>Site Description</a:t>
                      </a:r>
                    </a:p>
                  </a:txBody>
                  <a:tcPr/>
                </a:tc>
                <a:tc>
                  <a:txBody>
                    <a:bodyPr/>
                    <a:lstStyle/>
                    <a:p>
                      <a:pPr algn="ctr"/>
                      <a:r>
                        <a:rPr lang="en-CA" b="0" dirty="0">
                          <a:solidFill>
                            <a:schemeClr val="tx1"/>
                          </a:solidFill>
                        </a:rPr>
                        <a:t>Impact </a:t>
                      </a:r>
                    </a:p>
                    <a:p>
                      <a:pPr algn="ctr"/>
                      <a:r>
                        <a:rPr lang="en-CA" b="0" dirty="0">
                          <a:solidFill>
                            <a:schemeClr val="tx1"/>
                          </a:solidFill>
                        </a:rPr>
                        <a:t>Level</a:t>
                      </a:r>
                    </a:p>
                  </a:txBody>
                  <a:tcPr/>
                </a:tc>
                <a:extLst>
                  <a:ext uri="{0D108BD9-81ED-4DB2-BD59-A6C34878D82A}">
                    <a16:rowId xmlns:a16="http://schemas.microsoft.com/office/drawing/2014/main" val="10000"/>
                  </a:ext>
                </a:extLst>
              </a:tr>
              <a:tr h="991388">
                <a:tc>
                  <a:txBody>
                    <a:bodyPr/>
                    <a:lstStyle/>
                    <a:p>
                      <a:pPr algn="ctr"/>
                      <a:r>
                        <a:rPr lang="en-CA" dirty="0"/>
                        <a:t>0-2</a:t>
                      </a:r>
                    </a:p>
                  </a:txBody>
                  <a:tcPr anchor="ctr">
                    <a:solidFill>
                      <a:srgbClr val="00B050"/>
                    </a:solidFill>
                  </a:tcPr>
                </a:tc>
                <a:tc>
                  <a:txBody>
                    <a:bodyPr/>
                    <a:lstStyle/>
                    <a:p>
                      <a:r>
                        <a:rPr lang="en-CA" dirty="0"/>
                        <a:t>PFC, no issues</a:t>
                      </a:r>
                    </a:p>
                  </a:txBody>
                  <a:tcPr anchor="ctr">
                    <a:solidFill>
                      <a:srgbClr val="00B050"/>
                    </a:solidFill>
                  </a:tcPr>
                </a:tc>
                <a:tc>
                  <a:txBody>
                    <a:bodyPr/>
                    <a:lstStyle/>
                    <a:p>
                      <a:r>
                        <a:rPr lang="en-CA" dirty="0"/>
                        <a:t>Condition is similar to most reference stream conditions</a:t>
                      </a:r>
                    </a:p>
                  </a:txBody>
                  <a:tcPr anchor="ctr">
                    <a:solidFill>
                      <a:srgbClr val="00B050"/>
                    </a:solidFill>
                  </a:tcPr>
                </a:tc>
                <a:tc>
                  <a:txBody>
                    <a:bodyPr/>
                    <a:lstStyle/>
                    <a:p>
                      <a:r>
                        <a:rPr lang="en-CA" dirty="0"/>
                        <a:t>Very</a:t>
                      </a:r>
                      <a:r>
                        <a:rPr lang="en-CA" baseline="0" dirty="0"/>
                        <a:t> Low</a:t>
                      </a:r>
                      <a:endParaRPr lang="en-CA" dirty="0"/>
                    </a:p>
                  </a:txBody>
                  <a:tcPr anchor="ctr">
                    <a:solidFill>
                      <a:srgbClr val="00B050"/>
                    </a:solidFill>
                  </a:tcPr>
                </a:tc>
                <a:extLst>
                  <a:ext uri="{0D108BD9-81ED-4DB2-BD59-A6C34878D82A}">
                    <a16:rowId xmlns:a16="http://schemas.microsoft.com/office/drawing/2014/main" val="10001"/>
                  </a:ext>
                </a:extLst>
              </a:tr>
              <a:tr h="991388">
                <a:tc>
                  <a:txBody>
                    <a:bodyPr/>
                    <a:lstStyle/>
                    <a:p>
                      <a:pPr algn="ctr"/>
                      <a:r>
                        <a:rPr lang="en-CA" dirty="0"/>
                        <a:t>3-4</a:t>
                      </a:r>
                    </a:p>
                  </a:txBody>
                  <a:tcPr anchor="ctr">
                    <a:solidFill>
                      <a:srgbClr val="92D050"/>
                    </a:solidFill>
                  </a:tcPr>
                </a:tc>
                <a:tc>
                  <a:txBody>
                    <a:bodyPr/>
                    <a:lstStyle/>
                    <a:p>
                      <a:r>
                        <a:rPr lang="en-CA" dirty="0"/>
                        <a:t>PFC at risk, limited impacts</a:t>
                      </a:r>
                    </a:p>
                  </a:txBody>
                  <a:tcPr anchor="ctr">
                    <a:solidFill>
                      <a:srgbClr val="92D050"/>
                    </a:solidFill>
                  </a:tcPr>
                </a:tc>
                <a:tc>
                  <a:txBody>
                    <a:bodyPr/>
                    <a:lstStyle/>
                    <a:p>
                      <a:r>
                        <a:rPr lang="en-CA" dirty="0"/>
                        <a:t>Overall condition within normal, range of natural variation, but some impacts present</a:t>
                      </a:r>
                    </a:p>
                  </a:txBody>
                  <a:tcPr anchor="ctr">
                    <a:solidFill>
                      <a:srgbClr val="92D050"/>
                    </a:solidFill>
                  </a:tcPr>
                </a:tc>
                <a:tc>
                  <a:txBody>
                    <a:bodyPr/>
                    <a:lstStyle/>
                    <a:p>
                      <a:r>
                        <a:rPr lang="en-CA" dirty="0"/>
                        <a:t>Low</a:t>
                      </a:r>
                    </a:p>
                  </a:txBody>
                  <a:tcPr anchor="ctr">
                    <a:solidFill>
                      <a:srgbClr val="92D050"/>
                    </a:solidFill>
                  </a:tcPr>
                </a:tc>
                <a:extLst>
                  <a:ext uri="{0D108BD9-81ED-4DB2-BD59-A6C34878D82A}">
                    <a16:rowId xmlns:a16="http://schemas.microsoft.com/office/drawing/2014/main" val="10002"/>
                  </a:ext>
                </a:extLst>
              </a:tr>
              <a:tr h="991388">
                <a:tc>
                  <a:txBody>
                    <a:bodyPr/>
                    <a:lstStyle/>
                    <a:p>
                      <a:pPr algn="ctr"/>
                      <a:r>
                        <a:rPr lang="en-CA" dirty="0"/>
                        <a:t>5-6</a:t>
                      </a:r>
                    </a:p>
                  </a:txBody>
                  <a:tcPr anchor="ctr">
                    <a:solidFill>
                      <a:srgbClr val="FFFF00"/>
                    </a:solidFill>
                  </a:tcPr>
                </a:tc>
                <a:tc>
                  <a:txBody>
                    <a:bodyPr/>
                    <a:lstStyle/>
                    <a:p>
                      <a:r>
                        <a:rPr lang="en-CA" dirty="0"/>
                        <a:t>PFC at high risk, impacts</a:t>
                      </a:r>
                    </a:p>
                  </a:txBody>
                  <a:tcPr anchor="ctr">
                    <a:solidFill>
                      <a:srgbClr val="FFFF00"/>
                    </a:solidFill>
                  </a:tcPr>
                </a:tc>
                <a:tc>
                  <a:txBody>
                    <a:bodyPr/>
                    <a:lstStyle/>
                    <a:p>
                      <a:r>
                        <a:rPr lang="en-CA" dirty="0"/>
                        <a:t>Overall condition may not be in PFC, or close to NPF,  obvious impacts present</a:t>
                      </a:r>
                    </a:p>
                  </a:txBody>
                  <a:tcPr anchor="ctr">
                    <a:solidFill>
                      <a:srgbClr val="FFFF00"/>
                    </a:solidFill>
                  </a:tcPr>
                </a:tc>
                <a:tc>
                  <a:txBody>
                    <a:bodyPr/>
                    <a:lstStyle/>
                    <a:p>
                      <a:r>
                        <a:rPr lang="en-CA" dirty="0"/>
                        <a:t>Moderate</a:t>
                      </a:r>
                    </a:p>
                  </a:txBody>
                  <a:tcPr anchor="ctr">
                    <a:solidFill>
                      <a:srgbClr val="FFFF00"/>
                    </a:solidFill>
                  </a:tcPr>
                </a:tc>
                <a:extLst>
                  <a:ext uri="{0D108BD9-81ED-4DB2-BD59-A6C34878D82A}">
                    <a16:rowId xmlns:a16="http://schemas.microsoft.com/office/drawing/2014/main" val="10003"/>
                  </a:ext>
                </a:extLst>
              </a:tr>
              <a:tr h="992885">
                <a:tc>
                  <a:txBody>
                    <a:bodyPr/>
                    <a:lstStyle/>
                    <a:p>
                      <a:pPr algn="ctr"/>
                      <a:r>
                        <a:rPr lang="en-CA" dirty="0"/>
                        <a:t>7+</a:t>
                      </a:r>
                    </a:p>
                  </a:txBody>
                  <a:tcPr anchor="ctr">
                    <a:solidFill>
                      <a:srgbClr val="EB3503"/>
                    </a:solidFill>
                  </a:tcPr>
                </a:tc>
                <a:tc>
                  <a:txBody>
                    <a:bodyPr/>
                    <a:lstStyle/>
                    <a:p>
                      <a:r>
                        <a:rPr lang="en-CA" dirty="0"/>
                        <a:t>Not PF, numerous and/or</a:t>
                      </a:r>
                      <a:r>
                        <a:rPr lang="en-CA" baseline="0" dirty="0"/>
                        <a:t> severe impacts</a:t>
                      </a:r>
                      <a:endParaRPr lang="en-CA" dirty="0"/>
                    </a:p>
                  </a:txBody>
                  <a:tcPr anchor="ctr">
                    <a:solidFill>
                      <a:srgbClr val="EB3503"/>
                    </a:solidFill>
                  </a:tcPr>
                </a:tc>
                <a:tc>
                  <a:txBody>
                    <a:bodyPr/>
                    <a:lstStyle/>
                    <a:p>
                      <a:r>
                        <a:rPr lang="en-CA" dirty="0"/>
                        <a:t>Overall</a:t>
                      </a:r>
                      <a:r>
                        <a:rPr lang="en-CA" baseline="0" dirty="0"/>
                        <a:t> c</a:t>
                      </a:r>
                      <a:r>
                        <a:rPr lang="en-CA" dirty="0"/>
                        <a:t>ondition is outside</a:t>
                      </a:r>
                      <a:r>
                        <a:rPr lang="en-CA" baseline="0" dirty="0"/>
                        <a:t> normal range of natural variation</a:t>
                      </a:r>
                      <a:endParaRPr lang="en-CA" dirty="0"/>
                    </a:p>
                  </a:txBody>
                  <a:tcPr anchor="ctr">
                    <a:solidFill>
                      <a:srgbClr val="EB3503"/>
                    </a:solidFill>
                  </a:tcPr>
                </a:tc>
                <a:tc>
                  <a:txBody>
                    <a:bodyPr/>
                    <a:lstStyle/>
                    <a:p>
                      <a:r>
                        <a:rPr lang="en-CA" dirty="0"/>
                        <a:t>High</a:t>
                      </a:r>
                    </a:p>
                  </a:txBody>
                  <a:tcPr anchor="ctr">
                    <a:solidFill>
                      <a:srgbClr val="EB3503"/>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243944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a:solidFill>
                  <a:schemeClr val="accent1"/>
                </a:solidFill>
              </a:rPr>
              <a:t>% of Samples with Low and Very Low Impacts, by Region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82152361"/>
              </p:ext>
            </p:extLst>
          </p:nvPr>
        </p:nvGraphicFramePr>
        <p:xfrm>
          <a:off x="454335" y="1556792"/>
          <a:ext cx="8229600" cy="50691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30469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chemeClr val="accent1"/>
                </a:solidFill>
              </a:rPr>
              <a:t>Cause of Impacts by Region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06177847"/>
              </p:ext>
            </p:extLst>
          </p:nvPr>
        </p:nvGraphicFramePr>
        <p:xfrm>
          <a:off x="0" y="1417638"/>
          <a:ext cx="9144000" cy="54403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09389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4664"/>
            <a:ext cx="9144000" cy="1143000"/>
          </a:xfrm>
        </p:spPr>
        <p:txBody>
          <a:bodyPr>
            <a:normAutofit fontScale="90000"/>
          </a:bodyPr>
          <a:lstStyle/>
          <a:p>
            <a:r>
              <a:rPr lang="en-CA" dirty="0">
                <a:solidFill>
                  <a:schemeClr val="accent1"/>
                </a:solidFill>
              </a:rPr>
              <a:t>% of Sample with High, Moderate Impacts, West and South Coast Regions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00949911"/>
              </p:ext>
            </p:extLst>
          </p:nvPr>
        </p:nvGraphicFramePr>
        <p:xfrm>
          <a:off x="457200" y="1417638"/>
          <a:ext cx="8229600" cy="54403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32992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Results by Stream Class, All Licensees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0969010"/>
              </p:ext>
            </p:extLst>
          </p:nvPr>
        </p:nvGraphicFramePr>
        <p:xfrm>
          <a:off x="0" y="1310848"/>
          <a:ext cx="9144000" cy="5522250"/>
        </p:xfrm>
        <a:graphic>
          <a:graphicData uri="http://schemas.openxmlformats.org/drawingml/2006/table">
            <a:tbl>
              <a:tblPr firstRow="1" firstCol="1" bandRow="1">
                <a:tableStyleId>{5C22544A-7EE6-4342-B048-85BDC9FD1C3A}</a:tableStyleId>
              </a:tblPr>
              <a:tblGrid>
                <a:gridCol w="1431950">
                  <a:extLst>
                    <a:ext uri="{9D8B030D-6E8A-4147-A177-3AD203B41FA5}">
                      <a16:colId xmlns:a16="http://schemas.microsoft.com/office/drawing/2014/main" val="20000"/>
                    </a:ext>
                  </a:extLst>
                </a:gridCol>
                <a:gridCol w="1336854">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1250899">
                  <a:extLst>
                    <a:ext uri="{9D8B030D-6E8A-4147-A177-3AD203B41FA5}">
                      <a16:colId xmlns:a16="http://schemas.microsoft.com/office/drawing/2014/main" val="20003"/>
                    </a:ext>
                  </a:extLst>
                </a:gridCol>
                <a:gridCol w="1640433">
                  <a:extLst>
                    <a:ext uri="{9D8B030D-6E8A-4147-A177-3AD203B41FA5}">
                      <a16:colId xmlns:a16="http://schemas.microsoft.com/office/drawing/2014/main" val="20004"/>
                    </a:ext>
                  </a:extLst>
                </a:gridCol>
                <a:gridCol w="1426464">
                  <a:extLst>
                    <a:ext uri="{9D8B030D-6E8A-4147-A177-3AD203B41FA5}">
                      <a16:colId xmlns:a16="http://schemas.microsoft.com/office/drawing/2014/main" val="20005"/>
                    </a:ext>
                  </a:extLst>
                </a:gridCol>
              </a:tblGrid>
              <a:tr h="638259">
                <a:tc>
                  <a:txBody>
                    <a:bodyPr/>
                    <a:lstStyle/>
                    <a:p>
                      <a:pPr>
                        <a:lnSpc>
                          <a:spcPct val="115000"/>
                        </a:lnSpc>
                        <a:spcAft>
                          <a:spcPts val="0"/>
                        </a:spcAft>
                      </a:pPr>
                      <a:r>
                        <a:rPr lang="en-US" sz="2800" dirty="0">
                          <a:solidFill>
                            <a:schemeClr val="tx1"/>
                          </a:solidFill>
                          <a:effectLst/>
                        </a:rPr>
                        <a:t>Class</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0"/>
                        </a:spcAft>
                      </a:pPr>
                      <a:r>
                        <a:rPr lang="en-US" sz="2800" dirty="0">
                          <a:solidFill>
                            <a:schemeClr val="tx1"/>
                          </a:solidFill>
                          <a:effectLst/>
                        </a:rPr>
                        <a:t>High</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EB3503"/>
                    </a:solidFill>
                  </a:tcPr>
                </a:tc>
                <a:tc>
                  <a:txBody>
                    <a:bodyPr/>
                    <a:lstStyle/>
                    <a:p>
                      <a:pPr>
                        <a:lnSpc>
                          <a:spcPct val="115000"/>
                        </a:lnSpc>
                        <a:spcAft>
                          <a:spcPts val="0"/>
                        </a:spcAft>
                      </a:pPr>
                      <a:r>
                        <a:rPr lang="en-US" sz="2800" dirty="0">
                          <a:solidFill>
                            <a:schemeClr val="tx1"/>
                          </a:solidFill>
                          <a:effectLst/>
                        </a:rPr>
                        <a:t>Medium</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FFFF00"/>
                    </a:solidFill>
                  </a:tcPr>
                </a:tc>
                <a:tc>
                  <a:txBody>
                    <a:bodyPr/>
                    <a:lstStyle/>
                    <a:p>
                      <a:pPr>
                        <a:lnSpc>
                          <a:spcPct val="115000"/>
                        </a:lnSpc>
                        <a:spcAft>
                          <a:spcPts val="0"/>
                        </a:spcAft>
                      </a:pPr>
                      <a:r>
                        <a:rPr lang="en-US" sz="2800" dirty="0">
                          <a:solidFill>
                            <a:schemeClr val="tx1"/>
                          </a:solidFill>
                          <a:effectLst/>
                        </a:rPr>
                        <a:t>Low</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a:lnSpc>
                          <a:spcPct val="115000"/>
                        </a:lnSpc>
                        <a:spcAft>
                          <a:spcPts val="0"/>
                        </a:spcAft>
                      </a:pPr>
                      <a:r>
                        <a:rPr lang="en-US" sz="2800" dirty="0">
                          <a:solidFill>
                            <a:schemeClr val="tx1"/>
                          </a:solidFill>
                          <a:effectLst/>
                        </a:rPr>
                        <a:t>V. low</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00B050"/>
                    </a:solidFill>
                  </a:tcPr>
                </a:tc>
                <a:tc>
                  <a:txBody>
                    <a:bodyPr/>
                    <a:lstStyle/>
                    <a:p>
                      <a:pPr>
                        <a:lnSpc>
                          <a:spcPct val="115000"/>
                        </a:lnSpc>
                        <a:spcAft>
                          <a:spcPts val="0"/>
                        </a:spcAft>
                      </a:pPr>
                      <a:r>
                        <a:rPr lang="en-US" sz="2800" dirty="0">
                          <a:solidFill>
                            <a:schemeClr val="tx1"/>
                          </a:solidFill>
                          <a:effectLst/>
                        </a:rPr>
                        <a:t>Total</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697713">
                <a:tc>
                  <a:txBody>
                    <a:bodyPr/>
                    <a:lstStyle/>
                    <a:p>
                      <a:pPr>
                        <a:lnSpc>
                          <a:spcPct val="115000"/>
                        </a:lnSpc>
                        <a:spcAft>
                          <a:spcPts val="0"/>
                        </a:spcAft>
                      </a:pPr>
                      <a:r>
                        <a:rPr lang="en-US" sz="2800" dirty="0">
                          <a:solidFill>
                            <a:schemeClr val="tx1"/>
                          </a:solidFill>
                          <a:effectLst/>
                        </a:rPr>
                        <a:t>S1</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
                      <a:r>
                        <a:rPr lang="en-CA" sz="3200" b="0" i="0" u="none" strike="noStrike">
                          <a:solidFill>
                            <a:srgbClr val="000000"/>
                          </a:solidFill>
                          <a:effectLst/>
                          <a:latin typeface="Calibri" panose="020F0502020204030204" pitchFamily="34" charset="0"/>
                        </a:rPr>
                        <a:t>0%</a:t>
                      </a:r>
                    </a:p>
                  </a:txBody>
                  <a:tcPr marL="0" marR="0" marT="0" marB="0" anchor="b">
                    <a:solidFill>
                      <a:srgbClr val="EB3503"/>
                    </a:solidFill>
                  </a:tcPr>
                </a:tc>
                <a:tc>
                  <a:txBody>
                    <a:bodyPr/>
                    <a:lstStyle/>
                    <a:p>
                      <a:pPr algn="r" fontAlgn="b"/>
                      <a:r>
                        <a:rPr lang="en-CA" sz="3200" b="0" i="0" u="none" strike="noStrike" dirty="0">
                          <a:solidFill>
                            <a:srgbClr val="000000"/>
                          </a:solidFill>
                          <a:effectLst/>
                          <a:latin typeface="Calibri" panose="020F0502020204030204" pitchFamily="34" charset="0"/>
                        </a:rPr>
                        <a:t>0%</a:t>
                      </a:r>
                    </a:p>
                  </a:txBody>
                  <a:tcPr marL="0" marR="0" marT="0" marB="0" anchor="b">
                    <a:solidFill>
                      <a:srgbClr val="FFFF00"/>
                    </a:solidFill>
                  </a:tcPr>
                </a:tc>
                <a:tc>
                  <a:txBody>
                    <a:bodyPr/>
                    <a:lstStyle/>
                    <a:p>
                      <a:pPr algn="r" fontAlgn="b"/>
                      <a:r>
                        <a:rPr lang="en-CA" sz="3200" b="0" i="0" u="none" strike="noStrike" dirty="0">
                          <a:solidFill>
                            <a:srgbClr val="000000"/>
                          </a:solidFill>
                          <a:effectLst/>
                          <a:latin typeface="Calibri" panose="020F0502020204030204" pitchFamily="34" charset="0"/>
                        </a:rPr>
                        <a:t>1%</a:t>
                      </a:r>
                    </a:p>
                  </a:txBody>
                  <a:tcPr marL="0" marR="0" marT="0" marB="0" anchor="b">
                    <a:solidFill>
                      <a:srgbClr val="92D050"/>
                    </a:solidFill>
                  </a:tcPr>
                </a:tc>
                <a:tc>
                  <a:txBody>
                    <a:bodyPr/>
                    <a:lstStyle/>
                    <a:p>
                      <a:pPr algn="r" fontAlgn="b"/>
                      <a:r>
                        <a:rPr lang="en-CA" sz="3200" b="0" i="0" u="none" strike="noStrike" dirty="0">
                          <a:solidFill>
                            <a:srgbClr val="000000"/>
                          </a:solidFill>
                          <a:effectLst/>
                          <a:latin typeface="Calibri" panose="020F0502020204030204" pitchFamily="34" charset="0"/>
                        </a:rPr>
                        <a:t>0%</a:t>
                      </a:r>
                    </a:p>
                  </a:txBody>
                  <a:tcPr marL="0" marR="0" marT="0" marB="0" anchor="b">
                    <a:solidFill>
                      <a:srgbClr val="00B050"/>
                    </a:solidFill>
                  </a:tcPr>
                </a:tc>
                <a:tc>
                  <a:txBody>
                    <a:bodyPr/>
                    <a:lstStyle/>
                    <a:p>
                      <a:pPr algn="r" fontAlgn="b"/>
                      <a:r>
                        <a:rPr lang="en-CA" sz="3200" b="0" i="0" u="none" strike="noStrike">
                          <a:solidFill>
                            <a:srgbClr val="000000"/>
                          </a:solidFill>
                          <a:effectLst/>
                          <a:latin typeface="Calibri" panose="020F0502020204030204" pitchFamily="34" charset="0"/>
                        </a:rPr>
                        <a:t>1%</a:t>
                      </a:r>
                    </a:p>
                  </a:txBody>
                  <a:tcPr marL="0" marR="0" marT="0" marB="0" anchor="b"/>
                </a:tc>
                <a:extLst>
                  <a:ext uri="{0D108BD9-81ED-4DB2-BD59-A6C34878D82A}">
                    <a16:rowId xmlns:a16="http://schemas.microsoft.com/office/drawing/2014/main" val="10001"/>
                  </a:ext>
                </a:extLst>
              </a:tr>
              <a:tr h="697713">
                <a:tc>
                  <a:txBody>
                    <a:bodyPr/>
                    <a:lstStyle/>
                    <a:p>
                      <a:pPr>
                        <a:lnSpc>
                          <a:spcPct val="115000"/>
                        </a:lnSpc>
                        <a:spcAft>
                          <a:spcPts val="0"/>
                        </a:spcAft>
                      </a:pPr>
                      <a:r>
                        <a:rPr lang="en-US" sz="2800" dirty="0">
                          <a:solidFill>
                            <a:schemeClr val="tx1"/>
                          </a:solidFill>
                          <a:effectLst/>
                        </a:rPr>
                        <a:t>S2</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
                      <a:r>
                        <a:rPr lang="en-CA" sz="3200" b="0" i="0" u="none" strike="noStrike" dirty="0">
                          <a:solidFill>
                            <a:srgbClr val="000000"/>
                          </a:solidFill>
                          <a:effectLst/>
                          <a:latin typeface="Calibri" panose="020F0502020204030204" pitchFamily="34" charset="0"/>
                        </a:rPr>
                        <a:t>0%</a:t>
                      </a:r>
                    </a:p>
                  </a:txBody>
                  <a:tcPr marL="0" marR="0" marT="0" marB="0" anchor="b">
                    <a:solidFill>
                      <a:srgbClr val="EB3503"/>
                    </a:solidFill>
                  </a:tcPr>
                </a:tc>
                <a:tc>
                  <a:txBody>
                    <a:bodyPr/>
                    <a:lstStyle/>
                    <a:p>
                      <a:pPr algn="r" fontAlgn="b"/>
                      <a:r>
                        <a:rPr lang="en-CA" sz="3200" b="0" i="0" u="none" strike="noStrike" dirty="0">
                          <a:solidFill>
                            <a:srgbClr val="000000"/>
                          </a:solidFill>
                          <a:effectLst/>
                          <a:latin typeface="Calibri" panose="020F0502020204030204" pitchFamily="34" charset="0"/>
                        </a:rPr>
                        <a:t>2%</a:t>
                      </a:r>
                    </a:p>
                  </a:txBody>
                  <a:tcPr marL="0" marR="0" marT="0" marB="0" anchor="b">
                    <a:solidFill>
                      <a:srgbClr val="FFFF00"/>
                    </a:solidFill>
                  </a:tcPr>
                </a:tc>
                <a:tc>
                  <a:txBody>
                    <a:bodyPr/>
                    <a:lstStyle/>
                    <a:p>
                      <a:pPr algn="r" fontAlgn="b"/>
                      <a:r>
                        <a:rPr lang="en-CA" sz="3200" b="0" i="0" u="none" strike="noStrike" dirty="0">
                          <a:solidFill>
                            <a:srgbClr val="000000"/>
                          </a:solidFill>
                          <a:effectLst/>
                          <a:latin typeface="Calibri" panose="020F0502020204030204" pitchFamily="34" charset="0"/>
                        </a:rPr>
                        <a:t>2%</a:t>
                      </a:r>
                    </a:p>
                  </a:txBody>
                  <a:tcPr marL="0" marR="0" marT="0" marB="0" anchor="b">
                    <a:solidFill>
                      <a:srgbClr val="92D050"/>
                    </a:solidFill>
                  </a:tcPr>
                </a:tc>
                <a:tc>
                  <a:txBody>
                    <a:bodyPr/>
                    <a:lstStyle/>
                    <a:p>
                      <a:pPr algn="r" fontAlgn="b"/>
                      <a:r>
                        <a:rPr lang="en-CA" sz="3200" b="0" i="0" u="none" strike="noStrike" dirty="0">
                          <a:solidFill>
                            <a:srgbClr val="000000"/>
                          </a:solidFill>
                          <a:effectLst/>
                          <a:latin typeface="Calibri" panose="020F0502020204030204" pitchFamily="34" charset="0"/>
                        </a:rPr>
                        <a:t>5%</a:t>
                      </a:r>
                    </a:p>
                  </a:txBody>
                  <a:tcPr marL="0" marR="0" marT="0" marB="0" anchor="b">
                    <a:solidFill>
                      <a:srgbClr val="00B050"/>
                    </a:solidFill>
                  </a:tcPr>
                </a:tc>
                <a:tc>
                  <a:txBody>
                    <a:bodyPr/>
                    <a:lstStyle/>
                    <a:p>
                      <a:pPr algn="r" fontAlgn="b"/>
                      <a:r>
                        <a:rPr lang="en-CA" sz="3200" b="0" i="0" u="none" strike="noStrike">
                          <a:solidFill>
                            <a:srgbClr val="000000"/>
                          </a:solidFill>
                          <a:effectLst/>
                          <a:latin typeface="Calibri" panose="020F0502020204030204" pitchFamily="34" charset="0"/>
                        </a:rPr>
                        <a:t>9%</a:t>
                      </a:r>
                    </a:p>
                  </a:txBody>
                  <a:tcPr marL="0" marR="0" marT="0" marB="0" anchor="b"/>
                </a:tc>
                <a:extLst>
                  <a:ext uri="{0D108BD9-81ED-4DB2-BD59-A6C34878D82A}">
                    <a16:rowId xmlns:a16="http://schemas.microsoft.com/office/drawing/2014/main" val="10002"/>
                  </a:ext>
                </a:extLst>
              </a:tr>
              <a:tr h="697713">
                <a:tc>
                  <a:txBody>
                    <a:bodyPr/>
                    <a:lstStyle/>
                    <a:p>
                      <a:pPr>
                        <a:lnSpc>
                          <a:spcPct val="115000"/>
                        </a:lnSpc>
                        <a:spcAft>
                          <a:spcPts val="0"/>
                        </a:spcAft>
                      </a:pPr>
                      <a:r>
                        <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S3</a:t>
                      </a:r>
                    </a:p>
                  </a:txBody>
                  <a:tcPr marL="68580" marR="68580" marT="0" marB="0"/>
                </a:tc>
                <a:tc>
                  <a:txBody>
                    <a:bodyPr/>
                    <a:lstStyle/>
                    <a:p>
                      <a:pPr algn="r" fontAlgn="b"/>
                      <a:r>
                        <a:rPr lang="en-CA" sz="3200" b="0" i="0" u="none" strike="noStrike">
                          <a:solidFill>
                            <a:srgbClr val="000000"/>
                          </a:solidFill>
                          <a:effectLst/>
                          <a:latin typeface="Calibri" panose="020F0502020204030204" pitchFamily="34" charset="0"/>
                        </a:rPr>
                        <a:t>1%</a:t>
                      </a:r>
                    </a:p>
                  </a:txBody>
                  <a:tcPr marL="0" marR="0" marT="0" marB="0" anchor="b">
                    <a:solidFill>
                      <a:srgbClr val="EB3503"/>
                    </a:solidFill>
                  </a:tcPr>
                </a:tc>
                <a:tc>
                  <a:txBody>
                    <a:bodyPr/>
                    <a:lstStyle/>
                    <a:p>
                      <a:pPr algn="r" fontAlgn="b"/>
                      <a:r>
                        <a:rPr lang="en-CA" sz="3200" b="0" i="0" u="none" strike="noStrike" dirty="0">
                          <a:solidFill>
                            <a:srgbClr val="000000"/>
                          </a:solidFill>
                          <a:effectLst/>
                          <a:latin typeface="Calibri" panose="020F0502020204030204" pitchFamily="34" charset="0"/>
                        </a:rPr>
                        <a:t>1%</a:t>
                      </a:r>
                    </a:p>
                  </a:txBody>
                  <a:tcPr marL="0" marR="0" marT="0" marB="0" anchor="b">
                    <a:solidFill>
                      <a:srgbClr val="FFFF00"/>
                    </a:solidFill>
                  </a:tcPr>
                </a:tc>
                <a:tc>
                  <a:txBody>
                    <a:bodyPr/>
                    <a:lstStyle/>
                    <a:p>
                      <a:pPr algn="r" fontAlgn="b"/>
                      <a:r>
                        <a:rPr lang="en-CA" sz="3200" b="0" i="0" u="none" strike="noStrike" dirty="0">
                          <a:solidFill>
                            <a:srgbClr val="000000"/>
                          </a:solidFill>
                          <a:effectLst/>
                          <a:latin typeface="Calibri" panose="020F0502020204030204" pitchFamily="34" charset="0"/>
                        </a:rPr>
                        <a:t>4%</a:t>
                      </a:r>
                    </a:p>
                  </a:txBody>
                  <a:tcPr marL="0" marR="0" marT="0" marB="0" anchor="b">
                    <a:solidFill>
                      <a:srgbClr val="92D050"/>
                    </a:solidFill>
                  </a:tcPr>
                </a:tc>
                <a:tc>
                  <a:txBody>
                    <a:bodyPr/>
                    <a:lstStyle/>
                    <a:p>
                      <a:pPr algn="r" fontAlgn="b"/>
                      <a:r>
                        <a:rPr lang="en-CA" sz="3200" b="0" i="0" u="none" strike="noStrike" dirty="0">
                          <a:solidFill>
                            <a:srgbClr val="000000"/>
                          </a:solidFill>
                          <a:effectLst/>
                          <a:latin typeface="Calibri" panose="020F0502020204030204" pitchFamily="34" charset="0"/>
                        </a:rPr>
                        <a:t>6%</a:t>
                      </a:r>
                    </a:p>
                  </a:txBody>
                  <a:tcPr marL="0" marR="0" marT="0" marB="0" anchor="b">
                    <a:solidFill>
                      <a:srgbClr val="00B050"/>
                    </a:solidFill>
                  </a:tcPr>
                </a:tc>
                <a:tc>
                  <a:txBody>
                    <a:bodyPr/>
                    <a:lstStyle/>
                    <a:p>
                      <a:pPr algn="r" fontAlgn="b"/>
                      <a:r>
                        <a:rPr lang="en-CA" sz="3200" b="0" i="0" u="none" strike="noStrike">
                          <a:solidFill>
                            <a:srgbClr val="000000"/>
                          </a:solidFill>
                          <a:effectLst/>
                          <a:latin typeface="Calibri" panose="020F0502020204030204" pitchFamily="34" charset="0"/>
                        </a:rPr>
                        <a:t>12%</a:t>
                      </a:r>
                    </a:p>
                  </a:txBody>
                  <a:tcPr marL="0" marR="0" marT="0" marB="0" anchor="b"/>
                </a:tc>
                <a:extLst>
                  <a:ext uri="{0D108BD9-81ED-4DB2-BD59-A6C34878D82A}">
                    <a16:rowId xmlns:a16="http://schemas.microsoft.com/office/drawing/2014/main" val="10003"/>
                  </a:ext>
                </a:extLst>
              </a:tr>
              <a:tr h="697713">
                <a:tc>
                  <a:txBody>
                    <a:bodyPr/>
                    <a:lstStyle/>
                    <a:p>
                      <a:pPr>
                        <a:lnSpc>
                          <a:spcPct val="115000"/>
                        </a:lnSpc>
                        <a:spcAft>
                          <a:spcPts val="0"/>
                        </a:spcAft>
                      </a:pPr>
                      <a:r>
                        <a:rPr lang="en-US" sz="2800" dirty="0">
                          <a:solidFill>
                            <a:schemeClr val="tx1"/>
                          </a:solidFill>
                          <a:effectLst/>
                        </a:rPr>
                        <a:t>S4</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
                      <a:r>
                        <a:rPr lang="en-CA" sz="3200" b="0" i="0" u="none" strike="noStrike">
                          <a:solidFill>
                            <a:srgbClr val="000000"/>
                          </a:solidFill>
                          <a:effectLst/>
                          <a:latin typeface="Calibri" panose="020F0502020204030204" pitchFamily="34" charset="0"/>
                        </a:rPr>
                        <a:t>1%</a:t>
                      </a:r>
                    </a:p>
                  </a:txBody>
                  <a:tcPr marL="0" marR="0" marT="0" marB="0" anchor="b">
                    <a:solidFill>
                      <a:srgbClr val="EB3503"/>
                    </a:solidFill>
                  </a:tcPr>
                </a:tc>
                <a:tc>
                  <a:txBody>
                    <a:bodyPr/>
                    <a:lstStyle/>
                    <a:p>
                      <a:pPr algn="r" fontAlgn="b"/>
                      <a:r>
                        <a:rPr lang="en-CA" sz="3200" b="0" i="0" u="none" strike="noStrike" dirty="0">
                          <a:solidFill>
                            <a:srgbClr val="000000"/>
                          </a:solidFill>
                          <a:effectLst/>
                          <a:latin typeface="Calibri" panose="020F0502020204030204" pitchFamily="34" charset="0"/>
                        </a:rPr>
                        <a:t>1%</a:t>
                      </a:r>
                    </a:p>
                  </a:txBody>
                  <a:tcPr marL="0" marR="0" marT="0" marB="0" anchor="b">
                    <a:solidFill>
                      <a:srgbClr val="FFFF00"/>
                    </a:solidFill>
                  </a:tcPr>
                </a:tc>
                <a:tc>
                  <a:txBody>
                    <a:bodyPr/>
                    <a:lstStyle/>
                    <a:p>
                      <a:pPr algn="r" fontAlgn="b"/>
                      <a:r>
                        <a:rPr lang="en-CA" sz="3200" b="0" i="0" u="none" strike="noStrike" dirty="0">
                          <a:solidFill>
                            <a:srgbClr val="000000"/>
                          </a:solidFill>
                          <a:effectLst/>
                          <a:latin typeface="Calibri" panose="020F0502020204030204" pitchFamily="34" charset="0"/>
                        </a:rPr>
                        <a:t>2%</a:t>
                      </a:r>
                    </a:p>
                  </a:txBody>
                  <a:tcPr marL="0" marR="0" marT="0" marB="0" anchor="b">
                    <a:solidFill>
                      <a:srgbClr val="92D050"/>
                    </a:solidFill>
                  </a:tcPr>
                </a:tc>
                <a:tc>
                  <a:txBody>
                    <a:bodyPr/>
                    <a:lstStyle/>
                    <a:p>
                      <a:pPr algn="r" fontAlgn="b"/>
                      <a:r>
                        <a:rPr lang="en-CA" sz="3200" b="0" i="0" u="none" strike="noStrike" dirty="0">
                          <a:solidFill>
                            <a:srgbClr val="000000"/>
                          </a:solidFill>
                          <a:effectLst/>
                          <a:latin typeface="Calibri" panose="020F0502020204030204" pitchFamily="34" charset="0"/>
                        </a:rPr>
                        <a:t>1%</a:t>
                      </a:r>
                    </a:p>
                  </a:txBody>
                  <a:tcPr marL="0" marR="0" marT="0" marB="0" anchor="b">
                    <a:solidFill>
                      <a:srgbClr val="00B050"/>
                    </a:solidFill>
                  </a:tcPr>
                </a:tc>
                <a:tc>
                  <a:txBody>
                    <a:bodyPr/>
                    <a:lstStyle/>
                    <a:p>
                      <a:pPr algn="r" fontAlgn="b"/>
                      <a:r>
                        <a:rPr lang="en-CA" sz="3200" b="0" i="0" u="none" strike="noStrike">
                          <a:solidFill>
                            <a:srgbClr val="000000"/>
                          </a:solidFill>
                          <a:effectLst/>
                          <a:latin typeface="Calibri" panose="020F0502020204030204" pitchFamily="34" charset="0"/>
                        </a:rPr>
                        <a:t>5%</a:t>
                      </a:r>
                    </a:p>
                  </a:txBody>
                  <a:tcPr marL="0" marR="0" marT="0" marB="0" anchor="b"/>
                </a:tc>
                <a:extLst>
                  <a:ext uri="{0D108BD9-81ED-4DB2-BD59-A6C34878D82A}">
                    <a16:rowId xmlns:a16="http://schemas.microsoft.com/office/drawing/2014/main" val="10004"/>
                  </a:ext>
                </a:extLst>
              </a:tr>
              <a:tr h="697713">
                <a:tc>
                  <a:txBody>
                    <a:bodyPr/>
                    <a:lstStyle/>
                    <a:p>
                      <a:pPr>
                        <a:lnSpc>
                          <a:spcPct val="115000"/>
                        </a:lnSpc>
                        <a:spcAft>
                          <a:spcPts val="0"/>
                        </a:spcAft>
                      </a:pPr>
                      <a:r>
                        <a:rPr lang="en-US" sz="2800" dirty="0">
                          <a:solidFill>
                            <a:schemeClr val="tx1"/>
                          </a:solidFill>
                          <a:effectLst/>
                        </a:rPr>
                        <a:t>S5</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
                      <a:r>
                        <a:rPr lang="en-CA" sz="3200" b="0" i="0" u="none" strike="noStrike">
                          <a:solidFill>
                            <a:srgbClr val="000000"/>
                          </a:solidFill>
                          <a:effectLst/>
                          <a:latin typeface="Calibri" panose="020F0502020204030204" pitchFamily="34" charset="0"/>
                        </a:rPr>
                        <a:t>2%</a:t>
                      </a:r>
                    </a:p>
                  </a:txBody>
                  <a:tcPr marL="0" marR="0" marT="0" marB="0" anchor="b">
                    <a:solidFill>
                      <a:srgbClr val="EB3503"/>
                    </a:solidFill>
                  </a:tcPr>
                </a:tc>
                <a:tc>
                  <a:txBody>
                    <a:bodyPr/>
                    <a:lstStyle/>
                    <a:p>
                      <a:pPr algn="r" fontAlgn="b"/>
                      <a:r>
                        <a:rPr lang="en-CA" sz="3200" b="0" i="0" u="none" strike="noStrike" dirty="0">
                          <a:solidFill>
                            <a:srgbClr val="000000"/>
                          </a:solidFill>
                          <a:effectLst/>
                          <a:latin typeface="Calibri" panose="020F0502020204030204" pitchFamily="34" charset="0"/>
                        </a:rPr>
                        <a:t>3%</a:t>
                      </a:r>
                    </a:p>
                  </a:txBody>
                  <a:tcPr marL="0" marR="0" marT="0" marB="0" anchor="b">
                    <a:solidFill>
                      <a:srgbClr val="FFFF00"/>
                    </a:solidFill>
                  </a:tcPr>
                </a:tc>
                <a:tc>
                  <a:txBody>
                    <a:bodyPr/>
                    <a:lstStyle/>
                    <a:p>
                      <a:pPr algn="r" fontAlgn="b"/>
                      <a:r>
                        <a:rPr lang="en-CA" sz="3200" b="0" i="0" u="none" strike="noStrike" dirty="0">
                          <a:solidFill>
                            <a:srgbClr val="000000"/>
                          </a:solidFill>
                          <a:effectLst/>
                          <a:latin typeface="Calibri" panose="020F0502020204030204" pitchFamily="34" charset="0"/>
                        </a:rPr>
                        <a:t>3%</a:t>
                      </a:r>
                    </a:p>
                  </a:txBody>
                  <a:tcPr marL="0" marR="0" marT="0" marB="0" anchor="b">
                    <a:solidFill>
                      <a:srgbClr val="92D050"/>
                    </a:solidFill>
                  </a:tcPr>
                </a:tc>
                <a:tc>
                  <a:txBody>
                    <a:bodyPr/>
                    <a:lstStyle/>
                    <a:p>
                      <a:pPr algn="r" fontAlgn="b"/>
                      <a:r>
                        <a:rPr lang="en-CA" sz="3200" b="0" i="0" u="none" strike="noStrike" dirty="0">
                          <a:solidFill>
                            <a:srgbClr val="000000"/>
                          </a:solidFill>
                          <a:effectLst/>
                          <a:latin typeface="Calibri" panose="020F0502020204030204" pitchFamily="34" charset="0"/>
                        </a:rPr>
                        <a:t>10%</a:t>
                      </a:r>
                    </a:p>
                  </a:txBody>
                  <a:tcPr marL="0" marR="0" marT="0" marB="0" anchor="b">
                    <a:solidFill>
                      <a:srgbClr val="00B050"/>
                    </a:solidFill>
                  </a:tcPr>
                </a:tc>
                <a:tc>
                  <a:txBody>
                    <a:bodyPr/>
                    <a:lstStyle/>
                    <a:p>
                      <a:pPr algn="r" fontAlgn="b"/>
                      <a:r>
                        <a:rPr lang="en-CA" sz="3200" b="0" i="0" u="none" strike="noStrike">
                          <a:solidFill>
                            <a:srgbClr val="000000"/>
                          </a:solidFill>
                          <a:effectLst/>
                          <a:latin typeface="Calibri" panose="020F0502020204030204" pitchFamily="34" charset="0"/>
                        </a:rPr>
                        <a:t>17%</a:t>
                      </a:r>
                    </a:p>
                  </a:txBody>
                  <a:tcPr marL="0" marR="0" marT="0" marB="0" anchor="b"/>
                </a:tc>
                <a:extLst>
                  <a:ext uri="{0D108BD9-81ED-4DB2-BD59-A6C34878D82A}">
                    <a16:rowId xmlns:a16="http://schemas.microsoft.com/office/drawing/2014/main" val="10005"/>
                  </a:ext>
                </a:extLst>
              </a:tr>
              <a:tr h="697713">
                <a:tc>
                  <a:txBody>
                    <a:bodyPr/>
                    <a:lstStyle/>
                    <a:p>
                      <a:pPr>
                        <a:lnSpc>
                          <a:spcPct val="115000"/>
                        </a:lnSpc>
                        <a:spcAft>
                          <a:spcPts val="0"/>
                        </a:spcAft>
                      </a:pPr>
                      <a:r>
                        <a:rPr lang="en-US" sz="2800" dirty="0">
                          <a:solidFill>
                            <a:schemeClr val="tx1"/>
                          </a:solidFill>
                          <a:effectLst/>
                        </a:rPr>
                        <a:t>S6</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
                      <a:r>
                        <a:rPr lang="en-CA" sz="3200" b="0" i="0" u="none" strike="noStrike">
                          <a:solidFill>
                            <a:srgbClr val="000000"/>
                          </a:solidFill>
                          <a:effectLst/>
                          <a:latin typeface="Calibri" panose="020F0502020204030204" pitchFamily="34" charset="0"/>
                        </a:rPr>
                        <a:t>13%</a:t>
                      </a:r>
                    </a:p>
                  </a:txBody>
                  <a:tcPr marL="0" marR="0" marT="0" marB="0" anchor="b">
                    <a:solidFill>
                      <a:srgbClr val="EB3503"/>
                    </a:solidFill>
                  </a:tcPr>
                </a:tc>
                <a:tc>
                  <a:txBody>
                    <a:bodyPr/>
                    <a:lstStyle/>
                    <a:p>
                      <a:pPr algn="r" fontAlgn="b"/>
                      <a:r>
                        <a:rPr lang="en-CA" sz="3200" b="0" i="0" u="none" strike="noStrike" dirty="0">
                          <a:solidFill>
                            <a:srgbClr val="000000"/>
                          </a:solidFill>
                          <a:effectLst/>
                          <a:latin typeface="Calibri" panose="020F0502020204030204" pitchFamily="34" charset="0"/>
                        </a:rPr>
                        <a:t>16%</a:t>
                      </a:r>
                    </a:p>
                  </a:txBody>
                  <a:tcPr marL="0" marR="0" marT="0" marB="0" anchor="b">
                    <a:solidFill>
                      <a:srgbClr val="FFFF00"/>
                    </a:solidFill>
                  </a:tcPr>
                </a:tc>
                <a:tc>
                  <a:txBody>
                    <a:bodyPr/>
                    <a:lstStyle/>
                    <a:p>
                      <a:pPr algn="r" fontAlgn="b"/>
                      <a:r>
                        <a:rPr lang="en-CA" sz="3200" b="0" i="0" u="none" strike="noStrike" dirty="0">
                          <a:solidFill>
                            <a:srgbClr val="000000"/>
                          </a:solidFill>
                          <a:effectLst/>
                          <a:latin typeface="Calibri" panose="020F0502020204030204" pitchFamily="34" charset="0"/>
                        </a:rPr>
                        <a:t>14%</a:t>
                      </a:r>
                    </a:p>
                  </a:txBody>
                  <a:tcPr marL="0" marR="0" marT="0" marB="0" anchor="b">
                    <a:solidFill>
                      <a:srgbClr val="92D050"/>
                    </a:solidFill>
                  </a:tcPr>
                </a:tc>
                <a:tc>
                  <a:txBody>
                    <a:bodyPr/>
                    <a:lstStyle/>
                    <a:p>
                      <a:pPr algn="r" fontAlgn="b"/>
                      <a:r>
                        <a:rPr lang="en-CA" sz="3200" b="0" i="0" u="none" strike="noStrike" dirty="0">
                          <a:solidFill>
                            <a:srgbClr val="000000"/>
                          </a:solidFill>
                          <a:effectLst/>
                          <a:latin typeface="Calibri" panose="020F0502020204030204" pitchFamily="34" charset="0"/>
                        </a:rPr>
                        <a:t>12%</a:t>
                      </a:r>
                    </a:p>
                  </a:txBody>
                  <a:tcPr marL="0" marR="0" marT="0" marB="0" anchor="b">
                    <a:solidFill>
                      <a:srgbClr val="00B050"/>
                    </a:solidFill>
                  </a:tcPr>
                </a:tc>
                <a:tc>
                  <a:txBody>
                    <a:bodyPr/>
                    <a:lstStyle/>
                    <a:p>
                      <a:pPr algn="r" fontAlgn="b"/>
                      <a:r>
                        <a:rPr lang="en-CA" sz="3200" b="0" i="0" u="none" strike="noStrike">
                          <a:solidFill>
                            <a:srgbClr val="000000"/>
                          </a:solidFill>
                          <a:effectLst/>
                          <a:latin typeface="Calibri" panose="020F0502020204030204" pitchFamily="34" charset="0"/>
                        </a:rPr>
                        <a:t>56%</a:t>
                      </a:r>
                    </a:p>
                  </a:txBody>
                  <a:tcPr marL="0" marR="0" marT="0" marB="0" anchor="b"/>
                </a:tc>
                <a:extLst>
                  <a:ext uri="{0D108BD9-81ED-4DB2-BD59-A6C34878D82A}">
                    <a16:rowId xmlns:a16="http://schemas.microsoft.com/office/drawing/2014/main" val="10006"/>
                  </a:ext>
                </a:extLst>
              </a:tr>
              <a:tr h="697713">
                <a:tc>
                  <a:txBody>
                    <a:bodyPr/>
                    <a:lstStyle/>
                    <a:p>
                      <a:pPr>
                        <a:lnSpc>
                          <a:spcPct val="115000"/>
                        </a:lnSpc>
                        <a:spcAft>
                          <a:spcPts val="0"/>
                        </a:spcAft>
                      </a:pPr>
                      <a:r>
                        <a:rPr lang="en-US" sz="2800" dirty="0">
                          <a:solidFill>
                            <a:schemeClr val="tx1"/>
                          </a:solidFill>
                          <a:effectLst/>
                        </a:rPr>
                        <a:t>Total</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
                      <a:r>
                        <a:rPr lang="en-CA" sz="3200" b="0" i="0" u="none" strike="noStrike" dirty="0">
                          <a:solidFill>
                            <a:srgbClr val="000000"/>
                          </a:solidFill>
                          <a:effectLst/>
                          <a:latin typeface="Calibri" panose="020F0502020204030204" pitchFamily="34" charset="0"/>
                        </a:rPr>
                        <a:t>17%</a:t>
                      </a:r>
                    </a:p>
                  </a:txBody>
                  <a:tcPr marL="0" marR="0" marT="0" marB="0" anchor="b">
                    <a:solidFill>
                      <a:srgbClr val="EB3503"/>
                    </a:solidFill>
                  </a:tcPr>
                </a:tc>
                <a:tc>
                  <a:txBody>
                    <a:bodyPr/>
                    <a:lstStyle/>
                    <a:p>
                      <a:pPr algn="r" fontAlgn="b"/>
                      <a:r>
                        <a:rPr lang="en-CA" sz="3200" b="0" i="0" u="none" strike="noStrike" dirty="0">
                          <a:solidFill>
                            <a:srgbClr val="000000"/>
                          </a:solidFill>
                          <a:effectLst/>
                          <a:latin typeface="Calibri" panose="020F0502020204030204" pitchFamily="34" charset="0"/>
                        </a:rPr>
                        <a:t>23%</a:t>
                      </a:r>
                    </a:p>
                  </a:txBody>
                  <a:tcPr marL="0" marR="0" marT="0" marB="0" anchor="b">
                    <a:solidFill>
                      <a:srgbClr val="FFFF00"/>
                    </a:solidFill>
                  </a:tcPr>
                </a:tc>
                <a:tc>
                  <a:txBody>
                    <a:bodyPr/>
                    <a:lstStyle/>
                    <a:p>
                      <a:pPr algn="r" fontAlgn="b"/>
                      <a:r>
                        <a:rPr lang="en-CA" sz="3200" b="0" i="0" u="none" strike="noStrike" dirty="0">
                          <a:solidFill>
                            <a:srgbClr val="000000"/>
                          </a:solidFill>
                          <a:effectLst/>
                          <a:latin typeface="Calibri" panose="020F0502020204030204" pitchFamily="34" charset="0"/>
                        </a:rPr>
                        <a:t>25%</a:t>
                      </a:r>
                    </a:p>
                  </a:txBody>
                  <a:tcPr marL="0" marR="0" marT="0" marB="0" anchor="b">
                    <a:solidFill>
                      <a:srgbClr val="92D050"/>
                    </a:solidFill>
                  </a:tcPr>
                </a:tc>
                <a:tc>
                  <a:txBody>
                    <a:bodyPr/>
                    <a:lstStyle/>
                    <a:p>
                      <a:pPr algn="r" fontAlgn="b"/>
                      <a:r>
                        <a:rPr lang="en-CA" sz="3200" b="0" i="0" u="none" strike="noStrike" dirty="0">
                          <a:solidFill>
                            <a:srgbClr val="000000"/>
                          </a:solidFill>
                          <a:effectLst/>
                          <a:latin typeface="Calibri" panose="020F0502020204030204" pitchFamily="34" charset="0"/>
                        </a:rPr>
                        <a:t>35%</a:t>
                      </a:r>
                    </a:p>
                  </a:txBody>
                  <a:tcPr marL="0" marR="0" marT="0" marB="0" anchor="b">
                    <a:solidFill>
                      <a:srgbClr val="00B050"/>
                    </a:solidFill>
                  </a:tcPr>
                </a:tc>
                <a:tc>
                  <a:txBody>
                    <a:bodyPr/>
                    <a:lstStyle/>
                    <a:p>
                      <a:pPr algn="r" fontAlgn="b"/>
                      <a:r>
                        <a:rPr lang="en-CA" sz="3200" b="0" i="0" u="none" strike="noStrike" dirty="0">
                          <a:solidFill>
                            <a:srgbClr val="000000"/>
                          </a:solidFill>
                          <a:effectLst/>
                          <a:latin typeface="Calibri" panose="020F0502020204030204" pitchFamily="34" charset="0"/>
                        </a:rPr>
                        <a:t>100%</a:t>
                      </a:r>
                    </a:p>
                  </a:txBody>
                  <a:tcPr marL="0" marR="0" marT="0" marB="0" anchor="b"/>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083134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729"/>
            <a:ext cx="8229600" cy="1143000"/>
          </a:xfrm>
        </p:spPr>
        <p:txBody>
          <a:bodyPr>
            <a:normAutofit fontScale="90000"/>
          </a:bodyPr>
          <a:lstStyle/>
          <a:p>
            <a:r>
              <a:rPr lang="en-CA" dirty="0"/>
              <a:t>Effects of Channel Width on</a:t>
            </a:r>
            <a:br>
              <a:rPr lang="en-CA" dirty="0"/>
            </a:br>
            <a:r>
              <a:rPr lang="en-CA" dirty="0"/>
              <a:t>S6 Streams</a:t>
            </a:r>
          </a:p>
        </p:txBody>
      </p:sp>
      <p:graphicFrame>
        <p:nvGraphicFramePr>
          <p:cNvPr id="5" name="Chart 4"/>
          <p:cNvGraphicFramePr>
            <a:graphicFrameLocks/>
          </p:cNvGraphicFramePr>
          <p:nvPr>
            <p:extLst>
              <p:ext uri="{D42A27DB-BD31-4B8C-83A1-F6EECF244321}">
                <p14:modId xmlns:p14="http://schemas.microsoft.com/office/powerpoint/2010/main" val="4047818163"/>
              </p:ext>
            </p:extLst>
          </p:nvPr>
        </p:nvGraphicFramePr>
        <p:xfrm>
          <a:off x="0" y="1150729"/>
          <a:ext cx="9144000" cy="544662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19519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729"/>
            <a:ext cx="8229600" cy="1143000"/>
          </a:xfrm>
        </p:spPr>
        <p:txBody>
          <a:bodyPr>
            <a:normAutofit/>
          </a:bodyPr>
          <a:lstStyle/>
          <a:p>
            <a:r>
              <a:rPr lang="en-CA" dirty="0"/>
              <a:t>Effects of Retention on S6 Streams</a:t>
            </a:r>
          </a:p>
        </p:txBody>
      </p:sp>
      <p:graphicFrame>
        <p:nvGraphicFramePr>
          <p:cNvPr id="5" name="Chart 4"/>
          <p:cNvGraphicFramePr>
            <a:graphicFrameLocks/>
          </p:cNvGraphicFramePr>
          <p:nvPr>
            <p:extLst>
              <p:ext uri="{D42A27DB-BD31-4B8C-83A1-F6EECF244321}">
                <p14:modId xmlns:p14="http://schemas.microsoft.com/office/powerpoint/2010/main" val="2988186242"/>
              </p:ext>
            </p:extLst>
          </p:nvPr>
        </p:nvGraphicFramePr>
        <p:xfrm>
          <a:off x="179512" y="1150729"/>
          <a:ext cx="8784975" cy="53746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03400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918"/>
            <a:ext cx="8229600" cy="1143000"/>
          </a:xfrm>
        </p:spPr>
        <p:txBody>
          <a:bodyPr>
            <a:normAutofit fontScale="90000"/>
          </a:bodyPr>
          <a:lstStyle/>
          <a:p>
            <a:r>
              <a:rPr lang="en-CA" dirty="0"/>
              <a:t>Cause of Impacts – West Coast Region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807120771"/>
              </p:ext>
            </p:extLst>
          </p:nvPr>
        </p:nvGraphicFramePr>
        <p:xfrm>
          <a:off x="0" y="1124744"/>
          <a:ext cx="9144000" cy="5570592"/>
        </p:xfrm>
        <a:graphic>
          <a:graphicData uri="http://schemas.openxmlformats.org/drawingml/2006/table">
            <a:tbl>
              <a:tblPr firstRow="1" bandRow="1">
                <a:tableStyleId>{5C22544A-7EE6-4342-B048-85BDC9FD1C3A}</a:tableStyleId>
              </a:tblPr>
              <a:tblGrid>
                <a:gridCol w="3563888">
                  <a:extLst>
                    <a:ext uri="{9D8B030D-6E8A-4147-A177-3AD203B41FA5}">
                      <a16:colId xmlns:a16="http://schemas.microsoft.com/office/drawing/2014/main" val="20000"/>
                    </a:ext>
                  </a:extLst>
                </a:gridCol>
                <a:gridCol w="5580112">
                  <a:extLst>
                    <a:ext uri="{9D8B030D-6E8A-4147-A177-3AD203B41FA5}">
                      <a16:colId xmlns:a16="http://schemas.microsoft.com/office/drawing/2014/main" val="20001"/>
                    </a:ext>
                  </a:extLst>
                </a:gridCol>
              </a:tblGrid>
              <a:tr h="1013832">
                <a:tc>
                  <a:txBody>
                    <a:bodyPr/>
                    <a:lstStyle/>
                    <a:p>
                      <a:pPr algn="ctr">
                        <a:lnSpc>
                          <a:spcPct val="115000"/>
                        </a:lnSpc>
                        <a:spcAft>
                          <a:spcPts val="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of time cited</a:t>
                      </a:r>
                      <a:endParaRPr lang="en-CA"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tc>
                  <a:txBody>
                    <a:bodyPr/>
                    <a:lstStyle/>
                    <a:p>
                      <a:pPr algn="ctr">
                        <a:lnSpc>
                          <a:spcPct val="115000"/>
                        </a:lnSpc>
                        <a:spcAft>
                          <a:spcPts val="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Most common specific impact </a:t>
                      </a:r>
                    </a:p>
                    <a:p>
                      <a:pPr algn="ctr">
                        <a:lnSpc>
                          <a:spcPct val="115000"/>
                        </a:lnSpc>
                        <a:spcAft>
                          <a:spcPts val="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(in order of frequency)</a:t>
                      </a:r>
                      <a:endParaRPr lang="en-CA"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extLst>
                  <a:ext uri="{0D108BD9-81ED-4DB2-BD59-A6C34878D82A}">
                    <a16:rowId xmlns:a16="http://schemas.microsoft.com/office/drawing/2014/main" val="10000"/>
                  </a:ext>
                </a:extLst>
              </a:tr>
              <a:tr h="1013832">
                <a:tc>
                  <a:txBody>
                    <a:bodyPr/>
                    <a:lstStyle/>
                    <a:p>
                      <a:pPr algn="ctr">
                        <a:lnSpc>
                          <a:spcPct val="115000"/>
                        </a:lnSpc>
                        <a:spcAft>
                          <a:spcPts val="0"/>
                        </a:spcAft>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Logging 74%</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Falling and </a:t>
                      </a:r>
                      <a:r>
                        <a:rPr lang="en-US" sz="2000" i="1" dirty="0" err="1">
                          <a:effectLst/>
                          <a:latin typeface="Calibri" panose="020F0502020204030204" pitchFamily="34" charset="0"/>
                          <a:ea typeface="Times New Roman" panose="02020603050405020304" pitchFamily="18" charset="0"/>
                          <a:cs typeface="Times New Roman" panose="02020603050405020304" pitchFamily="18" charset="0"/>
                        </a:rPr>
                        <a:t>yarding</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Low retention</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err="1">
                          <a:effectLst/>
                          <a:latin typeface="Calibri" panose="020F0502020204030204" pitchFamily="34" charset="0"/>
                          <a:ea typeface="Times New Roman" panose="02020603050405020304" pitchFamily="18" charset="0"/>
                          <a:cs typeface="Times New Roman" panose="02020603050405020304" pitchFamily="18" charset="0"/>
                        </a:rPr>
                        <a:t>Windthrow</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nchor="ctr"/>
                </a:tc>
                <a:tc>
                  <a:txBody>
                    <a:bodyPr/>
                    <a:lstStyle/>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Stream or riparian blockages increased </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Large woody debris (LWD) processes altered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Riparian vegetation decreased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LWD supply decreased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10001"/>
                  </a:ext>
                </a:extLst>
              </a:tr>
              <a:tr h="1013832">
                <a:tc>
                  <a:txBody>
                    <a:bodyPr/>
                    <a:lstStyle/>
                    <a:p>
                      <a:pPr algn="ctr">
                        <a:lnSpc>
                          <a:spcPct val="115000"/>
                        </a:lnSpc>
                        <a:spcAft>
                          <a:spcPts val="0"/>
                        </a:spcAft>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Natural events 15%</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Wind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High natural sediment levels</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nchor="ctr"/>
                </a:tc>
                <a:tc>
                  <a:txBody>
                    <a:bodyPr/>
                    <a:lstStyle/>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Stream or riparian blockages increased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Moss levels decreased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In-stream sediments increased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10002"/>
                  </a:ext>
                </a:extLst>
              </a:tr>
              <a:tr h="1013832">
                <a:tc>
                  <a:txBody>
                    <a:bodyPr/>
                    <a:lstStyle/>
                    <a:p>
                      <a:pPr algn="ctr">
                        <a:lnSpc>
                          <a:spcPct val="115000"/>
                        </a:lnSpc>
                        <a:spcAft>
                          <a:spcPts val="0"/>
                        </a:spcAft>
                      </a:pPr>
                      <a:r>
                        <a:rPr lang="en-US" sz="2000" b="1">
                          <a:effectLst/>
                          <a:latin typeface="Calibri" panose="020F0502020204030204" pitchFamily="34" charset="0"/>
                          <a:ea typeface="Times New Roman" panose="02020603050405020304" pitchFamily="18" charset="0"/>
                          <a:cs typeface="Times New Roman" panose="02020603050405020304" pitchFamily="18" charset="0"/>
                        </a:rPr>
                        <a:t>Roads 5%</a:t>
                      </a:r>
                      <a:endParaRPr lang="en-CA" sz="200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a:effectLst/>
                          <a:latin typeface="Calibri" panose="020F0502020204030204" pitchFamily="34" charset="0"/>
                          <a:ea typeface="Times New Roman" panose="02020603050405020304" pitchFamily="18" charset="0"/>
                          <a:cs typeface="Times New Roman" panose="02020603050405020304" pitchFamily="18" charset="0"/>
                        </a:rPr>
                        <a:t>Erosion causing sedimentation and channel infilling</a:t>
                      </a:r>
                      <a:endParaRPr lang="en-CA"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nchor="ctr"/>
                </a:tc>
                <a:tc>
                  <a:txBody>
                    <a:bodyPr/>
                    <a:lstStyle/>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Stream or riparian blockages increased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In-stream sediments increased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10003"/>
                  </a:ext>
                </a:extLst>
              </a:tr>
              <a:tr h="1013832">
                <a:tc>
                  <a:txBody>
                    <a:bodyPr/>
                    <a:lstStyle/>
                    <a:p>
                      <a:pPr algn="ctr">
                        <a:lnSpc>
                          <a:spcPct val="115000"/>
                        </a:lnSpc>
                        <a:spcAft>
                          <a:spcPts val="0"/>
                        </a:spcAft>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Upstream factors 5%</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Natural impacts</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logging</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nchor="ctr"/>
                </a:tc>
                <a:tc>
                  <a:txBody>
                    <a:bodyPr/>
                    <a:lstStyle/>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Moss levels decreased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Stream or riparian blockages increased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LWD processes altered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55113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918"/>
            <a:ext cx="8229600" cy="1143000"/>
          </a:xfrm>
        </p:spPr>
        <p:txBody>
          <a:bodyPr>
            <a:normAutofit fontScale="90000"/>
          </a:bodyPr>
          <a:lstStyle/>
          <a:p>
            <a:r>
              <a:rPr lang="en-CA" dirty="0"/>
              <a:t>Cause of Impacts – South Coast Region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971510029"/>
              </p:ext>
            </p:extLst>
          </p:nvPr>
        </p:nvGraphicFramePr>
        <p:xfrm>
          <a:off x="0" y="1124744"/>
          <a:ext cx="9144000" cy="5532864"/>
        </p:xfrm>
        <a:graphic>
          <a:graphicData uri="http://schemas.openxmlformats.org/drawingml/2006/table">
            <a:tbl>
              <a:tblPr firstRow="1" bandRow="1">
                <a:tableStyleId>{5C22544A-7EE6-4342-B048-85BDC9FD1C3A}</a:tableStyleId>
              </a:tblPr>
              <a:tblGrid>
                <a:gridCol w="3563888">
                  <a:extLst>
                    <a:ext uri="{9D8B030D-6E8A-4147-A177-3AD203B41FA5}">
                      <a16:colId xmlns:a16="http://schemas.microsoft.com/office/drawing/2014/main" val="20000"/>
                    </a:ext>
                  </a:extLst>
                </a:gridCol>
                <a:gridCol w="5580112">
                  <a:extLst>
                    <a:ext uri="{9D8B030D-6E8A-4147-A177-3AD203B41FA5}">
                      <a16:colId xmlns:a16="http://schemas.microsoft.com/office/drawing/2014/main" val="20001"/>
                    </a:ext>
                  </a:extLst>
                </a:gridCol>
              </a:tblGrid>
              <a:tr h="1013832">
                <a:tc>
                  <a:txBody>
                    <a:bodyPr/>
                    <a:lstStyle/>
                    <a:p>
                      <a:pPr algn="ctr">
                        <a:lnSpc>
                          <a:spcPct val="115000"/>
                        </a:lnSpc>
                        <a:spcAft>
                          <a:spcPts val="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of time cited</a:t>
                      </a:r>
                      <a:endParaRPr lang="en-CA"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tc>
                  <a:txBody>
                    <a:bodyPr/>
                    <a:lstStyle/>
                    <a:p>
                      <a:pPr algn="ctr">
                        <a:lnSpc>
                          <a:spcPct val="115000"/>
                        </a:lnSpc>
                        <a:spcAft>
                          <a:spcPts val="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Most common specific impact </a:t>
                      </a:r>
                    </a:p>
                    <a:p>
                      <a:pPr algn="ctr">
                        <a:lnSpc>
                          <a:spcPct val="115000"/>
                        </a:lnSpc>
                        <a:spcAft>
                          <a:spcPts val="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(in order of frequency)</a:t>
                      </a:r>
                      <a:endParaRPr lang="en-CA"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extLst>
                  <a:ext uri="{0D108BD9-81ED-4DB2-BD59-A6C34878D82A}">
                    <a16:rowId xmlns:a16="http://schemas.microsoft.com/office/drawing/2014/main" val="10000"/>
                  </a:ext>
                </a:extLst>
              </a:tr>
              <a:tr h="1013832">
                <a:tc>
                  <a:txBody>
                    <a:bodyPr/>
                    <a:lstStyle/>
                    <a:p>
                      <a:pPr algn="ctr">
                        <a:lnSpc>
                          <a:spcPct val="115000"/>
                        </a:lnSpc>
                        <a:spcAft>
                          <a:spcPts val="0"/>
                        </a:spcAft>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Logging 72%</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Low retention,</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Falling and </a:t>
                      </a:r>
                      <a:r>
                        <a:rPr lang="en-US" sz="2000" i="1" dirty="0" err="1">
                          <a:effectLst/>
                          <a:latin typeface="Calibri" panose="020F0502020204030204" pitchFamily="34" charset="0"/>
                          <a:ea typeface="Times New Roman" panose="02020603050405020304" pitchFamily="18" charset="0"/>
                          <a:cs typeface="Times New Roman" panose="02020603050405020304" pitchFamily="18" charset="0"/>
                        </a:rPr>
                        <a:t>yarding</a:t>
                      </a:r>
                      <a:endParaRPr lang="en-US" sz="2000" i="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tc>
                  <a:txBody>
                    <a:bodyPr/>
                    <a:lstStyle/>
                    <a:p>
                      <a:pPr marL="342900" lvl="0" indent="-342900">
                        <a:lnSpc>
                          <a:spcPct val="115000"/>
                        </a:lnSpc>
                        <a:spcAft>
                          <a:spcPts val="0"/>
                        </a:spcAft>
                        <a:buFont typeface="Symbol" panose="05050102010706020507" pitchFamily="18" charset="2"/>
                        <a:buChar char=""/>
                      </a:pPr>
                      <a:r>
                        <a:rPr lang="en-US" sz="2000">
                          <a:effectLst/>
                          <a:latin typeface="Calibri" panose="020F0502020204030204" pitchFamily="34" charset="0"/>
                          <a:ea typeface="Times New Roman" panose="02020603050405020304" pitchFamily="18" charset="0"/>
                          <a:cs typeface="Times New Roman" panose="02020603050405020304" pitchFamily="18" charset="0"/>
                        </a:rPr>
                        <a:t>Riparian vegetation decreased</a:t>
                      </a:r>
                      <a:endParaRPr lang="en-CA" sz="200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a:effectLst/>
                          <a:latin typeface="Calibri" panose="020F0502020204030204" pitchFamily="34" charset="0"/>
                          <a:ea typeface="Times New Roman" panose="02020603050405020304" pitchFamily="18" charset="0"/>
                          <a:cs typeface="Times New Roman" panose="02020603050405020304" pitchFamily="18" charset="0"/>
                        </a:rPr>
                        <a:t>Large woody debris (LWD) supply decreased</a:t>
                      </a:r>
                      <a:endParaRPr lang="en-CA" sz="200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a:effectLst/>
                          <a:latin typeface="Calibri" panose="020F0502020204030204" pitchFamily="34" charset="0"/>
                          <a:ea typeface="Times New Roman" panose="02020603050405020304" pitchFamily="18" charset="0"/>
                          <a:cs typeface="Times New Roman" panose="02020603050405020304" pitchFamily="18" charset="0"/>
                        </a:rPr>
                        <a:t>LWD processes altered</a:t>
                      </a:r>
                      <a:endParaRPr lang="en-CA" sz="200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a:effectLst/>
                          <a:latin typeface="Calibri" panose="020F0502020204030204" pitchFamily="34" charset="0"/>
                          <a:ea typeface="Times New Roman" panose="02020603050405020304" pitchFamily="18" charset="0"/>
                          <a:cs typeface="Times New Roman" panose="02020603050405020304" pitchFamily="18" charset="0"/>
                        </a:rPr>
                        <a:t>In-stream sediments increased</a:t>
                      </a:r>
                      <a:endParaRPr lang="en-CA"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extLst>
                  <a:ext uri="{0D108BD9-81ED-4DB2-BD59-A6C34878D82A}">
                    <a16:rowId xmlns:a16="http://schemas.microsoft.com/office/drawing/2014/main" val="10001"/>
                  </a:ext>
                </a:extLst>
              </a:tr>
              <a:tr h="1013832">
                <a:tc>
                  <a:txBody>
                    <a:bodyPr/>
                    <a:lstStyle/>
                    <a:p>
                      <a:pPr algn="ctr">
                        <a:lnSpc>
                          <a:spcPct val="115000"/>
                        </a:lnSpc>
                        <a:spcAft>
                          <a:spcPts val="0"/>
                        </a:spcAft>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Natural events 12%</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Wind, </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Torrents</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tc>
                  <a:txBody>
                    <a:bodyPr/>
                    <a:lstStyle/>
                    <a:p>
                      <a:pPr marL="342900" lvl="0" indent="-342900">
                        <a:lnSpc>
                          <a:spcPct val="115000"/>
                        </a:lnSpc>
                        <a:spcAft>
                          <a:spcPts val="0"/>
                        </a:spcAft>
                        <a:buFont typeface="Symbol" panose="05050102010706020507" pitchFamily="18" charset="2"/>
                        <a:buChar char=""/>
                      </a:pPr>
                      <a:r>
                        <a:rPr lang="en-US" sz="2000">
                          <a:effectLst/>
                          <a:latin typeface="Calibri" panose="020F0502020204030204" pitchFamily="34" charset="0"/>
                          <a:ea typeface="Times New Roman" panose="02020603050405020304" pitchFamily="18" charset="0"/>
                          <a:cs typeface="Times New Roman" panose="02020603050405020304" pitchFamily="18" charset="0"/>
                        </a:rPr>
                        <a:t>In-stream sediments increased</a:t>
                      </a:r>
                      <a:endParaRPr lang="en-CA" sz="200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a:effectLst/>
                          <a:latin typeface="Calibri" panose="020F0502020204030204" pitchFamily="34" charset="0"/>
                          <a:ea typeface="Times New Roman" panose="02020603050405020304" pitchFamily="18" charset="0"/>
                          <a:cs typeface="Times New Roman" panose="02020603050405020304" pitchFamily="18" charset="0"/>
                        </a:rPr>
                        <a:t>Invertebrates decreased</a:t>
                      </a:r>
                      <a:endParaRPr lang="en-CA"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extLst>
                  <a:ext uri="{0D108BD9-81ED-4DB2-BD59-A6C34878D82A}">
                    <a16:rowId xmlns:a16="http://schemas.microsoft.com/office/drawing/2014/main" val="10002"/>
                  </a:ext>
                </a:extLst>
              </a:tr>
              <a:tr h="1013832">
                <a:tc>
                  <a:txBody>
                    <a:bodyPr/>
                    <a:lstStyle/>
                    <a:p>
                      <a:pPr algn="ctr">
                        <a:lnSpc>
                          <a:spcPct val="115000"/>
                        </a:lnSpc>
                        <a:spcAft>
                          <a:spcPts val="0"/>
                        </a:spcAft>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Roads 12%</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Erosion causing sedimentation and channel infilling</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tc>
                  <a:txBody>
                    <a:bodyPr/>
                    <a:lstStyle/>
                    <a:p>
                      <a:pPr marL="342900" lvl="0" indent="-342900">
                        <a:lnSpc>
                          <a:spcPct val="115000"/>
                        </a:lnSpc>
                        <a:spcAft>
                          <a:spcPts val="0"/>
                        </a:spcAft>
                        <a:buFont typeface="Symbol" panose="05050102010706020507" pitchFamily="18" charset="2"/>
                        <a:buChar char=""/>
                      </a:pPr>
                      <a:r>
                        <a:rPr lang="en-US" sz="2000">
                          <a:effectLst/>
                          <a:latin typeface="Calibri" panose="020F0502020204030204" pitchFamily="34" charset="0"/>
                          <a:ea typeface="Times New Roman" panose="02020603050405020304" pitchFamily="18" charset="0"/>
                          <a:cs typeface="Times New Roman" panose="02020603050405020304" pitchFamily="18" charset="0"/>
                        </a:rPr>
                        <a:t>In-stream sediments increased </a:t>
                      </a:r>
                      <a:endParaRPr lang="en-CA"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extLst>
                  <a:ext uri="{0D108BD9-81ED-4DB2-BD59-A6C34878D82A}">
                    <a16:rowId xmlns:a16="http://schemas.microsoft.com/office/drawing/2014/main" val="10003"/>
                  </a:ext>
                </a:extLst>
              </a:tr>
              <a:tr h="1013832">
                <a:tc>
                  <a:txBody>
                    <a:bodyPr/>
                    <a:lstStyle/>
                    <a:p>
                      <a:pPr algn="ctr">
                        <a:lnSpc>
                          <a:spcPct val="115000"/>
                        </a:lnSpc>
                        <a:spcAft>
                          <a:spcPts val="0"/>
                        </a:spcAft>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Upstream factors 4%</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roads</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tc>
                  <a:txBody>
                    <a:bodyPr/>
                    <a:lstStyle/>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In-stream sediments increased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02845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778098"/>
          </a:xfrm>
        </p:spPr>
        <p:txBody>
          <a:bodyPr/>
          <a:lstStyle/>
          <a:p>
            <a:r>
              <a:rPr lang="en-CA" dirty="0"/>
              <a:t>Summary</a:t>
            </a:r>
          </a:p>
        </p:txBody>
      </p:sp>
      <p:sp>
        <p:nvSpPr>
          <p:cNvPr id="3" name="Content Placeholder 2"/>
          <p:cNvSpPr>
            <a:spLocks noGrp="1"/>
          </p:cNvSpPr>
          <p:nvPr>
            <p:ph idx="1"/>
          </p:nvPr>
        </p:nvSpPr>
        <p:spPr>
          <a:xfrm>
            <a:off x="251520" y="1124744"/>
            <a:ext cx="8712968" cy="5733256"/>
          </a:xfrm>
        </p:spPr>
        <p:txBody>
          <a:bodyPr>
            <a:normAutofit/>
          </a:bodyPr>
          <a:lstStyle/>
          <a:p>
            <a:pPr>
              <a:spcAft>
                <a:spcPct val="20000"/>
              </a:spcAft>
            </a:pPr>
            <a:r>
              <a:rPr lang="en-CA" altLang="en-US" dirty="0"/>
              <a:t>Small streams are ecologically important but this importance varies with size and flow characteristics, and linkages downstream</a:t>
            </a:r>
          </a:p>
          <a:p>
            <a:pPr>
              <a:spcAft>
                <a:spcPct val="20000"/>
              </a:spcAft>
            </a:pPr>
            <a:r>
              <a:rPr lang="en-CA" altLang="en-US" sz="3200" dirty="0"/>
              <a:t>Recognize that a “one-size-fits-all” approach is not the best solutions for managing highly variable settings</a:t>
            </a:r>
          </a:p>
          <a:p>
            <a:pPr>
              <a:spcAft>
                <a:spcPct val="20000"/>
              </a:spcAft>
            </a:pPr>
            <a:r>
              <a:rPr lang="en-CA" altLang="en-US" sz="3200" dirty="0"/>
              <a:t>The absence of a legal obligation for buffers is not permission to disregard all other ecological processes of functions of small fish or non-fish streams </a:t>
            </a:r>
          </a:p>
          <a:p>
            <a:endParaRPr lang="en-CA" dirty="0"/>
          </a:p>
        </p:txBody>
      </p:sp>
    </p:spTree>
    <p:extLst>
      <p:ext uri="{BB962C8B-B14F-4D97-AF65-F5344CB8AC3E}">
        <p14:creationId xmlns:p14="http://schemas.microsoft.com/office/powerpoint/2010/main" val="1746824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778098"/>
          </a:xfrm>
        </p:spPr>
        <p:txBody>
          <a:bodyPr/>
          <a:lstStyle/>
          <a:p>
            <a:r>
              <a:rPr lang="en-CA" dirty="0"/>
              <a:t>Opportunities for Improvement</a:t>
            </a:r>
          </a:p>
        </p:txBody>
      </p:sp>
      <p:sp>
        <p:nvSpPr>
          <p:cNvPr id="3" name="Content Placeholder 2"/>
          <p:cNvSpPr>
            <a:spLocks noGrp="1"/>
          </p:cNvSpPr>
          <p:nvPr>
            <p:ph idx="1"/>
          </p:nvPr>
        </p:nvSpPr>
        <p:spPr>
          <a:xfrm>
            <a:off x="251520" y="1124744"/>
            <a:ext cx="8712968" cy="5733256"/>
          </a:xfrm>
        </p:spPr>
        <p:txBody>
          <a:bodyPr>
            <a:normAutofit/>
          </a:bodyPr>
          <a:lstStyle/>
          <a:p>
            <a:pPr lvl="0"/>
            <a:r>
              <a:rPr lang="en-CA" dirty="0"/>
              <a:t>Continue to keep as many streams as possible outside or adjacent to </a:t>
            </a:r>
            <a:r>
              <a:rPr lang="en-CA" dirty="0" err="1"/>
              <a:t>cutblocks</a:t>
            </a:r>
            <a:r>
              <a:rPr lang="en-CA" dirty="0"/>
              <a:t>, or in WTPs</a:t>
            </a:r>
          </a:p>
          <a:p>
            <a:pPr lvl="0"/>
            <a:endParaRPr lang="en-CA" dirty="0"/>
          </a:p>
          <a:p>
            <a:pPr lvl="0"/>
            <a:r>
              <a:rPr lang="en-CA" dirty="0"/>
              <a:t>M</a:t>
            </a:r>
            <a:r>
              <a:rPr lang="en-US" dirty="0" err="1"/>
              <a:t>aintain</a:t>
            </a:r>
            <a:r>
              <a:rPr lang="en-US" dirty="0"/>
              <a:t> natural flow characteristics by minimizing introduction of logging debris</a:t>
            </a:r>
          </a:p>
          <a:p>
            <a:pPr lvl="0"/>
            <a:endParaRPr lang="en-CA" dirty="0"/>
          </a:p>
          <a:p>
            <a:pPr lvl="0"/>
            <a:r>
              <a:rPr lang="en-CA" dirty="0"/>
              <a:t>Retain non-merchantable and deciduous trees to fullest extent possible </a:t>
            </a:r>
          </a:p>
          <a:p>
            <a:endParaRPr lang="en-CA" dirty="0"/>
          </a:p>
        </p:txBody>
      </p:sp>
    </p:spTree>
    <p:extLst>
      <p:ext uri="{BB962C8B-B14F-4D97-AF65-F5344CB8AC3E}">
        <p14:creationId xmlns:p14="http://schemas.microsoft.com/office/powerpoint/2010/main" val="604881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778098"/>
          </a:xfrm>
        </p:spPr>
        <p:txBody>
          <a:bodyPr/>
          <a:lstStyle/>
          <a:p>
            <a:r>
              <a:rPr lang="en-CA" dirty="0"/>
              <a:t>Opportunities for Improvement</a:t>
            </a:r>
          </a:p>
        </p:txBody>
      </p:sp>
      <p:sp>
        <p:nvSpPr>
          <p:cNvPr id="3" name="Content Placeholder 2"/>
          <p:cNvSpPr>
            <a:spLocks noGrp="1"/>
          </p:cNvSpPr>
          <p:nvPr>
            <p:ph idx="1"/>
          </p:nvPr>
        </p:nvSpPr>
        <p:spPr>
          <a:xfrm>
            <a:off x="251520" y="1124744"/>
            <a:ext cx="8712968" cy="5733256"/>
          </a:xfrm>
        </p:spPr>
        <p:txBody>
          <a:bodyPr>
            <a:normAutofit/>
          </a:bodyPr>
          <a:lstStyle/>
          <a:p>
            <a:pPr lvl="0"/>
            <a:r>
              <a:rPr lang="en-US" dirty="0"/>
              <a:t>I</a:t>
            </a:r>
            <a:r>
              <a:rPr lang="en-CA" dirty="0" err="1"/>
              <a:t>ncrease</a:t>
            </a:r>
            <a:r>
              <a:rPr lang="en-CA" dirty="0"/>
              <a:t> retention and machine-free zones generally on in-block small streams, as per the FPC RMA Guidebook BMPs</a:t>
            </a:r>
          </a:p>
          <a:p>
            <a:pPr lvl="0"/>
            <a:endParaRPr lang="en-CA" dirty="0"/>
          </a:p>
          <a:p>
            <a:pPr lvl="0"/>
            <a:r>
              <a:rPr lang="en-CA" dirty="0"/>
              <a:t>Recognize extreme variability of “small” streams and the significance of the “wider”, perennial streams that make significant contributions of water, sediments, debris, nutrients, etc. to downstream fish habitats and watershed function</a:t>
            </a:r>
          </a:p>
          <a:p>
            <a:endParaRPr lang="en-CA" dirty="0"/>
          </a:p>
        </p:txBody>
      </p:sp>
    </p:spTree>
    <p:extLst>
      <p:ext uri="{BB962C8B-B14F-4D97-AF65-F5344CB8AC3E}">
        <p14:creationId xmlns:p14="http://schemas.microsoft.com/office/powerpoint/2010/main" val="39384039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2862</TotalTime>
  <Words>1958</Words>
  <Application>Microsoft Office PowerPoint</Application>
  <PresentationFormat>On-screen Show (4:3)</PresentationFormat>
  <Paragraphs>275</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Symbol</vt:lpstr>
      <vt:lpstr>Office Theme</vt:lpstr>
      <vt:lpstr>Review of Stream Riparian Condition in the West and South Coast Regions – Major Licensees 2006 - 2014 </vt:lpstr>
      <vt:lpstr>No. of Stream Reaches  Assessed (2006-2014)</vt:lpstr>
      <vt:lpstr>Stream Classes Sampled,  By Licensees W, X, Y, Z</vt:lpstr>
      <vt:lpstr>Reference Stream Condition</vt:lpstr>
      <vt:lpstr>Magnitude of Impacts</vt:lpstr>
      <vt:lpstr>% of Samples with Low and Very Low Impacts, by Region</vt:lpstr>
      <vt:lpstr>Cause of Impacts by Region</vt:lpstr>
      <vt:lpstr>% of Sample with High, Moderate Impacts, West and South Coast Regions</vt:lpstr>
      <vt:lpstr>Results by Stream Class, All Licensees</vt:lpstr>
      <vt:lpstr>Effects of Channel Width on S6 Streams</vt:lpstr>
      <vt:lpstr>Effects of Retention on S6 Streams</vt:lpstr>
      <vt:lpstr>Cause of Impacts – West Coast Region</vt:lpstr>
      <vt:lpstr>Cause of Impacts – South Coast Region</vt:lpstr>
      <vt:lpstr>Summary</vt:lpstr>
      <vt:lpstr>Opportunities for Improvement</vt:lpstr>
      <vt:lpstr>Opportunities for Improvement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Derek Tripp</dc:creator>
  <cp:lastModifiedBy>Beetham, Amy FLNR:EX</cp:lastModifiedBy>
  <cp:revision>117</cp:revision>
  <cp:lastPrinted>2015-04-15T19:02:40Z</cp:lastPrinted>
  <dcterms:created xsi:type="dcterms:W3CDTF">2014-03-20T03:49:46Z</dcterms:created>
  <dcterms:modified xsi:type="dcterms:W3CDTF">2021-05-10T22:43:38Z</dcterms:modified>
</cp:coreProperties>
</file>